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1"/>
  </p:notesMasterIdLst>
  <p:sldIdLst>
    <p:sldId id="1729" r:id="rId3"/>
    <p:sldId id="351" r:id="rId4"/>
    <p:sldId id="394" r:id="rId5"/>
    <p:sldId id="11088691" r:id="rId6"/>
    <p:sldId id="11088692" r:id="rId7"/>
    <p:sldId id="11088694" r:id="rId8"/>
    <p:sldId id="11088696" r:id="rId9"/>
    <p:sldId id="11088697" r:id="rId10"/>
    <p:sldId id="11088698" r:id="rId11"/>
    <p:sldId id="11088699" r:id="rId12"/>
    <p:sldId id="11088700" r:id="rId13"/>
    <p:sldId id="11088701" r:id="rId14"/>
    <p:sldId id="11088702" r:id="rId15"/>
    <p:sldId id="11088703" r:id="rId16"/>
    <p:sldId id="11088704" r:id="rId17"/>
    <p:sldId id="11088705" r:id="rId18"/>
    <p:sldId id="11088706" r:id="rId19"/>
    <p:sldId id="11088707" r:id="rId20"/>
    <p:sldId id="11088708" r:id="rId21"/>
    <p:sldId id="11088710" r:id="rId22"/>
    <p:sldId id="11088709" r:id="rId23"/>
    <p:sldId id="11088711" r:id="rId24"/>
    <p:sldId id="11088712" r:id="rId25"/>
    <p:sldId id="11088713" r:id="rId26"/>
    <p:sldId id="11088714" r:id="rId27"/>
    <p:sldId id="11088715" r:id="rId28"/>
    <p:sldId id="11088716" r:id="rId29"/>
    <p:sldId id="11088717" r:id="rId30"/>
    <p:sldId id="11088718" r:id="rId31"/>
    <p:sldId id="11088719" r:id="rId32"/>
    <p:sldId id="11088720" r:id="rId33"/>
    <p:sldId id="11088721" r:id="rId34"/>
    <p:sldId id="11088722" r:id="rId35"/>
    <p:sldId id="11088723" r:id="rId36"/>
    <p:sldId id="11088724" r:id="rId37"/>
    <p:sldId id="11088725" r:id="rId38"/>
    <p:sldId id="11088726" r:id="rId39"/>
    <p:sldId id="11088727" r:id="rId40"/>
    <p:sldId id="11088747" r:id="rId41"/>
    <p:sldId id="11088745" r:id="rId42"/>
    <p:sldId id="11088729" r:id="rId43"/>
    <p:sldId id="11088730" r:id="rId44"/>
    <p:sldId id="11088731" r:id="rId45"/>
    <p:sldId id="11088732" r:id="rId46"/>
    <p:sldId id="11088733" r:id="rId47"/>
    <p:sldId id="11088734" r:id="rId48"/>
    <p:sldId id="11088735" r:id="rId49"/>
    <p:sldId id="11088736" r:id="rId50"/>
    <p:sldId id="11088737" r:id="rId51"/>
    <p:sldId id="11088738" r:id="rId52"/>
    <p:sldId id="11088739" r:id="rId53"/>
    <p:sldId id="11088740" r:id="rId54"/>
    <p:sldId id="11088741" r:id="rId55"/>
    <p:sldId id="11088742" r:id="rId56"/>
    <p:sldId id="11088743" r:id="rId57"/>
    <p:sldId id="11088744" r:id="rId58"/>
    <p:sldId id="11088728" r:id="rId59"/>
    <p:sldId id="11088677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4C212E-F5B6-4956-BBDF-CB0389027DB4}">
          <p14:sldIdLst>
            <p14:sldId id="1729"/>
            <p14:sldId id="351"/>
            <p14:sldId id="394"/>
            <p14:sldId id="11088691"/>
            <p14:sldId id="11088692"/>
            <p14:sldId id="11088694"/>
            <p14:sldId id="11088696"/>
            <p14:sldId id="11088697"/>
            <p14:sldId id="11088698"/>
            <p14:sldId id="11088699"/>
            <p14:sldId id="11088700"/>
            <p14:sldId id="11088701"/>
            <p14:sldId id="11088702"/>
            <p14:sldId id="11088703"/>
            <p14:sldId id="11088704"/>
            <p14:sldId id="11088705"/>
            <p14:sldId id="11088706"/>
            <p14:sldId id="11088707"/>
            <p14:sldId id="11088708"/>
            <p14:sldId id="11088710"/>
            <p14:sldId id="11088709"/>
            <p14:sldId id="11088711"/>
            <p14:sldId id="11088712"/>
            <p14:sldId id="11088713"/>
            <p14:sldId id="11088714"/>
            <p14:sldId id="11088715"/>
            <p14:sldId id="11088716"/>
            <p14:sldId id="11088717"/>
            <p14:sldId id="11088718"/>
            <p14:sldId id="11088719"/>
            <p14:sldId id="11088720"/>
            <p14:sldId id="11088721"/>
            <p14:sldId id="11088722"/>
            <p14:sldId id="11088723"/>
            <p14:sldId id="11088724"/>
            <p14:sldId id="11088725"/>
            <p14:sldId id="11088726"/>
            <p14:sldId id="11088727"/>
            <p14:sldId id="11088747"/>
            <p14:sldId id="11088745"/>
            <p14:sldId id="11088729"/>
            <p14:sldId id="11088730"/>
            <p14:sldId id="11088731"/>
            <p14:sldId id="11088732"/>
            <p14:sldId id="11088733"/>
            <p14:sldId id="11088734"/>
            <p14:sldId id="11088735"/>
            <p14:sldId id="11088736"/>
            <p14:sldId id="11088737"/>
            <p14:sldId id="11088738"/>
            <p14:sldId id="11088739"/>
            <p14:sldId id="11088740"/>
            <p14:sldId id="11088741"/>
            <p14:sldId id="11088742"/>
            <p14:sldId id="11088743"/>
            <p14:sldId id="11088744"/>
            <p14:sldId id="11088728"/>
            <p14:sldId id="11088677"/>
          </p14:sldIdLst>
        </p14:section>
        <p14:section name="默认节" id="{3903FC71-15F9-427A-8760-52631B053D0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22497800989599"/>
          <c:y val="9.9488272509038397E-2"/>
          <c:w val="0.75556749604653906"/>
          <c:h val="0.84579622837375001"/>
        </c:manualLayout>
      </c:layout>
      <c:barChart>
        <c:barDir val="bar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62"/>
        <c:axId val="1608966224"/>
        <c:axId val="1608956432"/>
      </c:barChart>
      <c:catAx>
        <c:axId val="1608966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608956432"/>
        <c:crosses val="autoZero"/>
        <c:auto val="1"/>
        <c:lblAlgn val="ctr"/>
        <c:lblOffset val="100"/>
        <c:noMultiLvlLbl val="0"/>
      </c:catAx>
      <c:valAx>
        <c:axId val="160895643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0896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DB9BC-C624-44E1-B3BC-A0DB7291E43B}" type="doc">
      <dgm:prSet loTypeId="urn:microsoft.com/office/officeart/2005/8/layout/hierarchy6" loCatId="hierarchy" qsTypeId="urn:microsoft.com/office/officeart/2005/8/quickstyle/simple4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69A479B8-C628-4E43-B97E-A22957CF4575}">
      <dgm:prSet phldrT="[文本]"/>
      <dgm:spPr/>
      <dgm:t>
        <a:bodyPr/>
        <a:lstStyle/>
        <a:p>
          <a:r>
            <a:rPr lang="en-US" altLang="zh-CN" b="1" dirty="0"/>
            <a:t>Python packages</a:t>
          </a:r>
          <a:r>
            <a:rPr lang="en-US" b="1" dirty="0"/>
            <a:t> </a:t>
          </a:r>
          <a:endParaRPr lang="zh-CN" altLang="en-US" b="1" dirty="0"/>
        </a:p>
      </dgm:t>
    </dgm:pt>
    <dgm:pt modelId="{BC6D664F-BEAA-46A1-87AB-28DF36509967}" type="parTrans" cxnId="{10DEE653-13C8-45FD-9CDA-FC4F234EB19B}">
      <dgm:prSet/>
      <dgm:spPr/>
      <dgm:t>
        <a:bodyPr/>
        <a:lstStyle/>
        <a:p>
          <a:endParaRPr lang="zh-CN" altLang="en-US"/>
        </a:p>
      </dgm:t>
    </dgm:pt>
    <dgm:pt modelId="{D30AF0F5-D00E-4BD4-902E-121CF5F10F2D}" type="sibTrans" cxnId="{10DEE653-13C8-45FD-9CDA-FC4F234EB19B}">
      <dgm:prSet/>
      <dgm:spPr/>
      <dgm:t>
        <a:bodyPr/>
        <a:lstStyle/>
        <a:p>
          <a:endParaRPr lang="zh-CN" altLang="en-US"/>
        </a:p>
      </dgm:t>
    </dgm:pt>
    <dgm:pt modelId="{703B3F72-FAC5-4DA6-8389-25721B1E8D21}">
      <dgm:prSet phldrT="[文本]"/>
      <dgm:spPr/>
      <dgm:t>
        <a:bodyPr/>
        <a:lstStyle/>
        <a:p>
          <a:pPr algn="l"/>
          <a:r>
            <a:rPr lang="en-US" b="1" dirty="0"/>
            <a:t>matplotlib</a:t>
          </a:r>
          <a:r>
            <a:rPr lang="zh-CN" altLang="en-US" b="1" dirty="0"/>
            <a:t>、</a:t>
          </a:r>
          <a:r>
            <a:rPr lang="en-US" altLang="zh-CN" b="1" dirty="0"/>
            <a:t>seaborn</a:t>
          </a:r>
          <a:endParaRPr lang="zh-CN" altLang="en-US" b="1" dirty="0"/>
        </a:p>
      </dgm:t>
    </dgm:pt>
    <dgm:pt modelId="{0A411B92-2848-436A-849C-4FA21DCA5722}" type="parTrans" cxnId="{287BB50F-C45A-4AFC-A165-392C6ADF2446}">
      <dgm:prSet/>
      <dgm:spPr/>
      <dgm:t>
        <a:bodyPr/>
        <a:lstStyle/>
        <a:p>
          <a:endParaRPr lang="zh-CN" altLang="en-US" b="1"/>
        </a:p>
      </dgm:t>
    </dgm:pt>
    <dgm:pt modelId="{4138B6AE-BD8A-4C11-9849-28ABD9D950F8}" type="sibTrans" cxnId="{287BB50F-C45A-4AFC-A165-392C6ADF2446}">
      <dgm:prSet/>
      <dgm:spPr/>
      <dgm:t>
        <a:bodyPr/>
        <a:lstStyle/>
        <a:p>
          <a:endParaRPr lang="zh-CN" altLang="en-US"/>
        </a:p>
      </dgm:t>
    </dgm:pt>
    <dgm:pt modelId="{8A49E28A-628C-4036-880A-E66EF825D855}">
      <dgm:prSet phldrT="[文本]"/>
      <dgm:spPr/>
      <dgm:t>
        <a:bodyPr/>
        <a:lstStyle/>
        <a:p>
          <a:r>
            <a:rPr lang="en-US" altLang="zh-CN" b="1" dirty="0"/>
            <a:t>bar</a:t>
          </a:r>
          <a:endParaRPr lang="zh-CN" altLang="en-US" b="1" dirty="0"/>
        </a:p>
      </dgm:t>
    </dgm:pt>
    <dgm:pt modelId="{CD1EBF37-406B-4C15-BDCC-2AC10BA4EB96}" type="parTrans" cxnId="{CB5FC732-0422-4702-BFFA-0A6B74D0BABD}">
      <dgm:prSet/>
      <dgm:spPr/>
      <dgm:t>
        <a:bodyPr/>
        <a:lstStyle/>
        <a:p>
          <a:endParaRPr lang="zh-CN" altLang="en-US" b="1"/>
        </a:p>
      </dgm:t>
    </dgm:pt>
    <dgm:pt modelId="{05ECBED5-323B-4A57-9DE6-549F3D155714}" type="sibTrans" cxnId="{CB5FC732-0422-4702-BFFA-0A6B74D0BABD}">
      <dgm:prSet/>
      <dgm:spPr/>
      <dgm:t>
        <a:bodyPr/>
        <a:lstStyle/>
        <a:p>
          <a:endParaRPr lang="zh-CN" altLang="en-US"/>
        </a:p>
      </dgm:t>
    </dgm:pt>
    <dgm:pt modelId="{41E7FE7F-1A4A-4A7D-B61A-05424410206C}">
      <dgm:prSet phldrT="[文本]"/>
      <dgm:spPr/>
      <dgm:t>
        <a:bodyPr/>
        <a:lstStyle/>
        <a:p>
          <a:r>
            <a:rPr lang="en-US" altLang="zh-CN" b="1" dirty="0"/>
            <a:t>heatmap…</a:t>
          </a:r>
          <a:endParaRPr lang="zh-CN" altLang="en-US" b="1" dirty="0"/>
        </a:p>
      </dgm:t>
    </dgm:pt>
    <dgm:pt modelId="{4E345F8B-CBF3-4F05-804A-2A08B9F33227}" type="parTrans" cxnId="{CD75B9A7-BF5B-44F5-92C6-D3143C1C76CC}">
      <dgm:prSet/>
      <dgm:spPr/>
      <dgm:t>
        <a:bodyPr/>
        <a:lstStyle/>
        <a:p>
          <a:endParaRPr lang="zh-CN" altLang="en-US" b="1"/>
        </a:p>
      </dgm:t>
    </dgm:pt>
    <dgm:pt modelId="{CCBEFF23-07FA-43E9-AD72-901689936F7D}" type="sibTrans" cxnId="{CD75B9A7-BF5B-44F5-92C6-D3143C1C76CC}">
      <dgm:prSet/>
      <dgm:spPr/>
      <dgm:t>
        <a:bodyPr/>
        <a:lstStyle/>
        <a:p>
          <a:endParaRPr lang="zh-CN" altLang="en-US"/>
        </a:p>
      </dgm:t>
    </dgm:pt>
    <dgm:pt modelId="{945B8AD0-3FC0-4A75-890B-AB9BD7484081}">
      <dgm:prSet phldrT="[文本]"/>
      <dgm:spPr/>
      <dgm:t>
        <a:bodyPr/>
        <a:lstStyle/>
        <a:p>
          <a:r>
            <a:rPr lang="en-US" b="1" dirty="0" err="1"/>
            <a:t>sklearn</a:t>
          </a:r>
          <a:endParaRPr lang="zh-CN" altLang="en-US" b="1" dirty="0"/>
        </a:p>
      </dgm:t>
    </dgm:pt>
    <dgm:pt modelId="{85EAA3EC-8B1A-4C02-9F40-C13605D6D535}" type="parTrans" cxnId="{2A504B50-2C0C-4CED-A4AC-54AE72BE4402}">
      <dgm:prSet/>
      <dgm:spPr/>
      <dgm:t>
        <a:bodyPr/>
        <a:lstStyle/>
        <a:p>
          <a:endParaRPr lang="zh-CN" altLang="en-US" b="1"/>
        </a:p>
      </dgm:t>
    </dgm:pt>
    <dgm:pt modelId="{E490A216-8C91-4080-A7D0-E12EB375E4EF}" type="sibTrans" cxnId="{2A504B50-2C0C-4CED-A4AC-54AE72BE4402}">
      <dgm:prSet/>
      <dgm:spPr/>
      <dgm:t>
        <a:bodyPr/>
        <a:lstStyle/>
        <a:p>
          <a:endParaRPr lang="zh-CN" altLang="en-US"/>
        </a:p>
      </dgm:t>
    </dgm:pt>
    <dgm:pt modelId="{7003629D-4323-4033-8387-4560B7487BC2}">
      <dgm:prSet phldrT="[文本]"/>
      <dgm:spPr/>
      <dgm:t>
        <a:bodyPr/>
        <a:lstStyle/>
        <a:p>
          <a:r>
            <a:rPr lang="en-US" altLang="zh-CN" b="1" dirty="0"/>
            <a:t>models</a:t>
          </a:r>
          <a:endParaRPr lang="zh-CN" altLang="en-US" b="1" dirty="0"/>
        </a:p>
      </dgm:t>
    </dgm:pt>
    <dgm:pt modelId="{590DCC6C-7BA3-4710-BBF8-99F1C1A168AB}" type="parTrans" cxnId="{3C6CBE4C-AD0C-4D6D-BF48-117B5FD2D5B6}">
      <dgm:prSet/>
      <dgm:spPr/>
      <dgm:t>
        <a:bodyPr/>
        <a:lstStyle/>
        <a:p>
          <a:endParaRPr lang="zh-CN" altLang="en-US" b="1"/>
        </a:p>
      </dgm:t>
    </dgm:pt>
    <dgm:pt modelId="{AF54C717-546D-45DC-BDD7-131381B16AB9}" type="sibTrans" cxnId="{3C6CBE4C-AD0C-4D6D-BF48-117B5FD2D5B6}">
      <dgm:prSet/>
      <dgm:spPr/>
      <dgm:t>
        <a:bodyPr/>
        <a:lstStyle/>
        <a:p>
          <a:endParaRPr lang="zh-CN" altLang="en-US"/>
        </a:p>
      </dgm:t>
    </dgm:pt>
    <dgm:pt modelId="{72A0F3E6-EE44-4D28-8FE8-BE36925C64E2}">
      <dgm:prSet/>
      <dgm:spPr/>
      <dgm:t>
        <a:bodyPr/>
        <a:lstStyle/>
        <a:p>
          <a:r>
            <a:rPr lang="en-US" altLang="zh-CN" b="1" dirty="0" err="1"/>
            <a:t>numpy</a:t>
          </a:r>
          <a:endParaRPr lang="zh-CN" altLang="en-US" b="1" dirty="0"/>
        </a:p>
      </dgm:t>
    </dgm:pt>
    <dgm:pt modelId="{591B828B-38B1-4321-8BD0-ADBA00FF974B}" type="parTrans" cxnId="{A0154A9C-37E8-41E1-B8D9-F217C6AC6490}">
      <dgm:prSet/>
      <dgm:spPr/>
      <dgm:t>
        <a:bodyPr/>
        <a:lstStyle/>
        <a:p>
          <a:endParaRPr lang="zh-CN" altLang="en-US" b="1"/>
        </a:p>
      </dgm:t>
    </dgm:pt>
    <dgm:pt modelId="{D235855C-6489-402F-9ADB-33E23F04F240}" type="sibTrans" cxnId="{A0154A9C-37E8-41E1-B8D9-F217C6AC6490}">
      <dgm:prSet/>
      <dgm:spPr/>
      <dgm:t>
        <a:bodyPr/>
        <a:lstStyle/>
        <a:p>
          <a:endParaRPr lang="zh-CN" altLang="en-US"/>
        </a:p>
      </dgm:t>
    </dgm:pt>
    <dgm:pt modelId="{AE0101A2-D7E3-4A99-A556-F679037E0967}">
      <dgm:prSet/>
      <dgm:spPr/>
      <dgm:t>
        <a:bodyPr/>
        <a:lstStyle/>
        <a:p>
          <a:r>
            <a:rPr lang="en-US" b="1" dirty="0"/>
            <a:t>pandas</a:t>
          </a:r>
          <a:endParaRPr lang="zh-CN" altLang="en-US" b="1" dirty="0"/>
        </a:p>
      </dgm:t>
    </dgm:pt>
    <dgm:pt modelId="{9DA2FECF-46A3-4FAD-8E25-E983B4F9DAB1}" type="parTrans" cxnId="{D15960A1-6048-4A0E-92F7-CD4EA2F6887E}">
      <dgm:prSet/>
      <dgm:spPr/>
      <dgm:t>
        <a:bodyPr/>
        <a:lstStyle/>
        <a:p>
          <a:endParaRPr lang="zh-CN" altLang="en-US" b="1"/>
        </a:p>
      </dgm:t>
    </dgm:pt>
    <dgm:pt modelId="{25DB374D-BAD4-4468-8582-FDA04094C19E}" type="sibTrans" cxnId="{D15960A1-6048-4A0E-92F7-CD4EA2F6887E}">
      <dgm:prSet/>
      <dgm:spPr/>
      <dgm:t>
        <a:bodyPr/>
        <a:lstStyle/>
        <a:p>
          <a:endParaRPr lang="zh-CN" altLang="en-US"/>
        </a:p>
      </dgm:t>
    </dgm:pt>
    <dgm:pt modelId="{137A350D-9AA7-443B-99C1-8692240485FA}">
      <dgm:prSet/>
      <dgm:spPr/>
      <dgm:t>
        <a:bodyPr/>
        <a:lstStyle/>
        <a:p>
          <a:r>
            <a:rPr lang="en-US" altLang="zh-CN" b="1" dirty="0"/>
            <a:t>array</a:t>
          </a:r>
          <a:endParaRPr lang="zh-CN" altLang="en-US" b="1" dirty="0"/>
        </a:p>
      </dgm:t>
    </dgm:pt>
    <dgm:pt modelId="{73BA377F-F558-417C-959F-C8A7FEE4205D}" type="parTrans" cxnId="{8F04CD0C-C144-44AD-870C-941BC1865A07}">
      <dgm:prSet/>
      <dgm:spPr/>
      <dgm:t>
        <a:bodyPr/>
        <a:lstStyle/>
        <a:p>
          <a:endParaRPr lang="zh-CN" altLang="en-US" b="1"/>
        </a:p>
      </dgm:t>
    </dgm:pt>
    <dgm:pt modelId="{C7AD90B6-D9C8-403C-B898-66F4CFE7F951}" type="sibTrans" cxnId="{8F04CD0C-C144-44AD-870C-941BC1865A07}">
      <dgm:prSet/>
      <dgm:spPr/>
      <dgm:t>
        <a:bodyPr/>
        <a:lstStyle/>
        <a:p>
          <a:endParaRPr lang="zh-CN" altLang="en-US"/>
        </a:p>
      </dgm:t>
    </dgm:pt>
    <dgm:pt modelId="{68CBAD28-91F2-4383-A441-1F40F2A4E7A3}">
      <dgm:prSet/>
      <dgm:spPr/>
      <dgm:t>
        <a:bodyPr/>
        <a:lstStyle/>
        <a:p>
          <a:r>
            <a:rPr lang="en-US" altLang="zh-CN" b="1" dirty="0" err="1"/>
            <a:t>dataframe</a:t>
          </a:r>
          <a:endParaRPr lang="zh-CN" altLang="en-US" b="1" dirty="0"/>
        </a:p>
      </dgm:t>
    </dgm:pt>
    <dgm:pt modelId="{D9C06346-1961-41F7-B107-3BFE3D974BDA}" type="parTrans" cxnId="{3BB7AEA3-EC62-4788-BFCC-F6EE75C83B7A}">
      <dgm:prSet/>
      <dgm:spPr/>
      <dgm:t>
        <a:bodyPr/>
        <a:lstStyle/>
        <a:p>
          <a:endParaRPr lang="zh-CN" altLang="en-US" b="1"/>
        </a:p>
      </dgm:t>
    </dgm:pt>
    <dgm:pt modelId="{38466352-803E-4A57-82D5-7B19E97E4BD8}" type="sibTrans" cxnId="{3BB7AEA3-EC62-4788-BFCC-F6EE75C83B7A}">
      <dgm:prSet/>
      <dgm:spPr/>
      <dgm:t>
        <a:bodyPr/>
        <a:lstStyle/>
        <a:p>
          <a:endParaRPr lang="zh-CN" altLang="en-US"/>
        </a:p>
      </dgm:t>
    </dgm:pt>
    <dgm:pt modelId="{BC364F6B-E2C8-4FEB-B332-841F04ED28B7}">
      <dgm:prSet/>
      <dgm:spPr/>
      <dgm:t>
        <a:bodyPr/>
        <a:lstStyle/>
        <a:p>
          <a:r>
            <a:rPr lang="en-US" altLang="zh-CN" b="1" dirty="0"/>
            <a:t>scatter</a:t>
          </a:r>
          <a:endParaRPr lang="zh-CN" altLang="zh-CN" b="1" dirty="0"/>
        </a:p>
      </dgm:t>
    </dgm:pt>
    <dgm:pt modelId="{1EBB828C-FD9F-4052-83D8-ED127E8A2E0F}" type="parTrans" cxnId="{0AF390CC-F7F0-415C-B26F-D854E677F840}">
      <dgm:prSet/>
      <dgm:spPr/>
      <dgm:t>
        <a:bodyPr/>
        <a:lstStyle/>
        <a:p>
          <a:endParaRPr lang="zh-CN" altLang="en-US" b="1"/>
        </a:p>
      </dgm:t>
    </dgm:pt>
    <dgm:pt modelId="{C14F957F-BCCC-4BA5-8B34-9458837F3FC1}" type="sibTrans" cxnId="{0AF390CC-F7F0-415C-B26F-D854E677F840}">
      <dgm:prSet/>
      <dgm:spPr/>
      <dgm:t>
        <a:bodyPr/>
        <a:lstStyle/>
        <a:p>
          <a:endParaRPr lang="zh-CN" altLang="en-US"/>
        </a:p>
      </dgm:t>
    </dgm:pt>
    <dgm:pt modelId="{06E04CC3-5221-4C08-99EF-6A31ED71EDE8}" type="pres">
      <dgm:prSet presAssocID="{9D7DB9BC-C624-44E1-B3BC-A0DB7291E43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7A9BBA-881A-4D4B-98CF-8DAE131D54A4}" type="pres">
      <dgm:prSet presAssocID="{9D7DB9BC-C624-44E1-B3BC-A0DB7291E43B}" presName="hierFlow" presStyleCnt="0"/>
      <dgm:spPr/>
    </dgm:pt>
    <dgm:pt modelId="{5AE81F81-DE94-4462-98A8-B8AF6CD12FAA}" type="pres">
      <dgm:prSet presAssocID="{9D7DB9BC-C624-44E1-B3BC-A0DB7291E43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66E5499-8B45-4F77-B5B6-02DC3EBF8424}" type="pres">
      <dgm:prSet presAssocID="{69A479B8-C628-4E43-B97E-A22957CF4575}" presName="Name14" presStyleCnt="0"/>
      <dgm:spPr/>
    </dgm:pt>
    <dgm:pt modelId="{C05ECE9F-EC38-413C-8841-044485799521}" type="pres">
      <dgm:prSet presAssocID="{69A479B8-C628-4E43-B97E-A22957CF4575}" presName="level1Shape" presStyleLbl="node0" presStyleIdx="0" presStyleCnt="1" custScaleX="174378">
        <dgm:presLayoutVars>
          <dgm:chPref val="3"/>
        </dgm:presLayoutVars>
      </dgm:prSet>
      <dgm:spPr/>
    </dgm:pt>
    <dgm:pt modelId="{4C7843FB-E0FA-481E-8A73-E54BD7187DC6}" type="pres">
      <dgm:prSet presAssocID="{69A479B8-C628-4E43-B97E-A22957CF4575}" presName="hierChild2" presStyleCnt="0"/>
      <dgm:spPr/>
    </dgm:pt>
    <dgm:pt modelId="{6C52ED2F-E4C1-414D-B14F-94FD7765973C}" type="pres">
      <dgm:prSet presAssocID="{0A411B92-2848-436A-849C-4FA21DCA5722}" presName="Name19" presStyleLbl="parChTrans1D2" presStyleIdx="0" presStyleCnt="4"/>
      <dgm:spPr/>
    </dgm:pt>
    <dgm:pt modelId="{2B3708B0-E8D4-447F-A931-FAA8CC6CB0AC}" type="pres">
      <dgm:prSet presAssocID="{703B3F72-FAC5-4DA6-8389-25721B1E8D21}" presName="Name21" presStyleCnt="0"/>
      <dgm:spPr/>
    </dgm:pt>
    <dgm:pt modelId="{84AFEE16-315A-49E2-B8E2-123829519575}" type="pres">
      <dgm:prSet presAssocID="{703B3F72-FAC5-4DA6-8389-25721B1E8D21}" presName="level2Shape" presStyleLbl="node2" presStyleIdx="0" presStyleCnt="4"/>
      <dgm:spPr/>
    </dgm:pt>
    <dgm:pt modelId="{0EC44424-E0BB-4673-A700-6F5A4CDC0FCB}" type="pres">
      <dgm:prSet presAssocID="{703B3F72-FAC5-4DA6-8389-25721B1E8D21}" presName="hierChild3" presStyleCnt="0"/>
      <dgm:spPr/>
    </dgm:pt>
    <dgm:pt modelId="{9258336D-92B8-4462-8F2E-3FE46FAC0CD4}" type="pres">
      <dgm:prSet presAssocID="{CD1EBF37-406B-4C15-BDCC-2AC10BA4EB96}" presName="Name19" presStyleLbl="parChTrans1D3" presStyleIdx="0" presStyleCnt="6"/>
      <dgm:spPr/>
    </dgm:pt>
    <dgm:pt modelId="{3336E0DF-3C45-42A3-92BF-54A025C91BF9}" type="pres">
      <dgm:prSet presAssocID="{8A49E28A-628C-4036-880A-E66EF825D855}" presName="Name21" presStyleCnt="0"/>
      <dgm:spPr/>
    </dgm:pt>
    <dgm:pt modelId="{21F10F83-1D27-4FB0-A482-B901964A0BBE}" type="pres">
      <dgm:prSet presAssocID="{8A49E28A-628C-4036-880A-E66EF825D855}" presName="level2Shape" presStyleLbl="node3" presStyleIdx="0" presStyleCnt="6"/>
      <dgm:spPr/>
    </dgm:pt>
    <dgm:pt modelId="{5E18D07A-A9E6-4F72-A69C-66F16A88F982}" type="pres">
      <dgm:prSet presAssocID="{8A49E28A-628C-4036-880A-E66EF825D855}" presName="hierChild3" presStyleCnt="0"/>
      <dgm:spPr/>
    </dgm:pt>
    <dgm:pt modelId="{4AAB71D3-8C92-4384-A459-11D1198FF0EB}" type="pres">
      <dgm:prSet presAssocID="{1EBB828C-FD9F-4052-83D8-ED127E8A2E0F}" presName="Name19" presStyleLbl="parChTrans1D3" presStyleIdx="1" presStyleCnt="6"/>
      <dgm:spPr/>
    </dgm:pt>
    <dgm:pt modelId="{D759AD52-EEF8-420C-8ED8-841A0EF3D216}" type="pres">
      <dgm:prSet presAssocID="{BC364F6B-E2C8-4FEB-B332-841F04ED28B7}" presName="Name21" presStyleCnt="0"/>
      <dgm:spPr/>
    </dgm:pt>
    <dgm:pt modelId="{B98BEAE8-99AD-4F53-935B-6A3AA1D5A509}" type="pres">
      <dgm:prSet presAssocID="{BC364F6B-E2C8-4FEB-B332-841F04ED28B7}" presName="level2Shape" presStyleLbl="node3" presStyleIdx="1" presStyleCnt="6" custLinFactNeighborX="-1873" custLinFactNeighborY="2176"/>
      <dgm:spPr/>
    </dgm:pt>
    <dgm:pt modelId="{1DD89CF2-DB57-4BE0-AAD6-CE16AE8CECE0}" type="pres">
      <dgm:prSet presAssocID="{BC364F6B-E2C8-4FEB-B332-841F04ED28B7}" presName="hierChild3" presStyleCnt="0"/>
      <dgm:spPr/>
    </dgm:pt>
    <dgm:pt modelId="{0814A429-7A3F-4880-9845-761E88026DA6}" type="pres">
      <dgm:prSet presAssocID="{4E345F8B-CBF3-4F05-804A-2A08B9F33227}" presName="Name19" presStyleLbl="parChTrans1D3" presStyleIdx="2" presStyleCnt="6"/>
      <dgm:spPr/>
    </dgm:pt>
    <dgm:pt modelId="{93BFFDAE-D251-4CC9-9D46-5DA906918A28}" type="pres">
      <dgm:prSet presAssocID="{41E7FE7F-1A4A-4A7D-B61A-05424410206C}" presName="Name21" presStyleCnt="0"/>
      <dgm:spPr/>
    </dgm:pt>
    <dgm:pt modelId="{19F5D463-DA7A-4DD7-98C1-3BCAA48220CD}" type="pres">
      <dgm:prSet presAssocID="{41E7FE7F-1A4A-4A7D-B61A-05424410206C}" presName="level2Shape" presStyleLbl="node3" presStyleIdx="2" presStyleCnt="6" custScaleX="98279"/>
      <dgm:spPr/>
    </dgm:pt>
    <dgm:pt modelId="{0CB1F965-F892-4934-A283-D69C2D6014B7}" type="pres">
      <dgm:prSet presAssocID="{41E7FE7F-1A4A-4A7D-B61A-05424410206C}" presName="hierChild3" presStyleCnt="0"/>
      <dgm:spPr/>
    </dgm:pt>
    <dgm:pt modelId="{B3EE3DE5-7EB6-4781-8D89-2FC2C31FD1F4}" type="pres">
      <dgm:prSet presAssocID="{591B828B-38B1-4321-8BD0-ADBA00FF974B}" presName="Name19" presStyleLbl="parChTrans1D2" presStyleIdx="1" presStyleCnt="4"/>
      <dgm:spPr/>
    </dgm:pt>
    <dgm:pt modelId="{08B8FC8B-FAB0-4FD0-AA0B-F5465EFC6DE8}" type="pres">
      <dgm:prSet presAssocID="{72A0F3E6-EE44-4D28-8FE8-BE36925C64E2}" presName="Name21" presStyleCnt="0"/>
      <dgm:spPr/>
    </dgm:pt>
    <dgm:pt modelId="{EA5816B5-3242-4F79-A7A4-A5870A0268DF}" type="pres">
      <dgm:prSet presAssocID="{72A0F3E6-EE44-4D28-8FE8-BE36925C64E2}" presName="level2Shape" presStyleLbl="node2" presStyleIdx="1" presStyleCnt="4"/>
      <dgm:spPr/>
    </dgm:pt>
    <dgm:pt modelId="{0A11A434-096C-4A81-B1A0-175A6D8DCECC}" type="pres">
      <dgm:prSet presAssocID="{72A0F3E6-EE44-4D28-8FE8-BE36925C64E2}" presName="hierChild3" presStyleCnt="0"/>
      <dgm:spPr/>
    </dgm:pt>
    <dgm:pt modelId="{EFADBCD4-0A75-421B-97EB-1AEF23411B6B}" type="pres">
      <dgm:prSet presAssocID="{73BA377F-F558-417C-959F-C8A7FEE4205D}" presName="Name19" presStyleLbl="parChTrans1D3" presStyleIdx="3" presStyleCnt="6"/>
      <dgm:spPr/>
    </dgm:pt>
    <dgm:pt modelId="{41E95C74-ED3B-44AE-9823-3C9580387EC5}" type="pres">
      <dgm:prSet presAssocID="{137A350D-9AA7-443B-99C1-8692240485FA}" presName="Name21" presStyleCnt="0"/>
      <dgm:spPr/>
    </dgm:pt>
    <dgm:pt modelId="{D93732B2-F446-4C64-9306-756CDC14CEC2}" type="pres">
      <dgm:prSet presAssocID="{137A350D-9AA7-443B-99C1-8692240485FA}" presName="level2Shape" presStyleLbl="node3" presStyleIdx="3" presStyleCnt="6"/>
      <dgm:spPr/>
    </dgm:pt>
    <dgm:pt modelId="{21AEE8DD-FFE8-4F3E-9CAF-4BF38496B28B}" type="pres">
      <dgm:prSet presAssocID="{137A350D-9AA7-443B-99C1-8692240485FA}" presName="hierChild3" presStyleCnt="0"/>
      <dgm:spPr/>
    </dgm:pt>
    <dgm:pt modelId="{590A3B40-4677-44E9-8150-E9B337C2C00F}" type="pres">
      <dgm:prSet presAssocID="{9DA2FECF-46A3-4FAD-8E25-E983B4F9DAB1}" presName="Name19" presStyleLbl="parChTrans1D2" presStyleIdx="2" presStyleCnt="4"/>
      <dgm:spPr/>
    </dgm:pt>
    <dgm:pt modelId="{AEDC8B8E-D487-4ABB-9D19-CF4EF075B805}" type="pres">
      <dgm:prSet presAssocID="{AE0101A2-D7E3-4A99-A556-F679037E0967}" presName="Name21" presStyleCnt="0"/>
      <dgm:spPr/>
    </dgm:pt>
    <dgm:pt modelId="{AA881210-0A74-4778-AAA6-C1776BDA6F1A}" type="pres">
      <dgm:prSet presAssocID="{AE0101A2-D7E3-4A99-A556-F679037E0967}" presName="level2Shape" presStyleLbl="node2" presStyleIdx="2" presStyleCnt="4"/>
      <dgm:spPr/>
    </dgm:pt>
    <dgm:pt modelId="{E3820B87-BF90-4B59-8F65-B813BB098B63}" type="pres">
      <dgm:prSet presAssocID="{AE0101A2-D7E3-4A99-A556-F679037E0967}" presName="hierChild3" presStyleCnt="0"/>
      <dgm:spPr/>
    </dgm:pt>
    <dgm:pt modelId="{C64A199C-90DE-48E5-B976-1BFE45A145A1}" type="pres">
      <dgm:prSet presAssocID="{D9C06346-1961-41F7-B107-3BFE3D974BDA}" presName="Name19" presStyleLbl="parChTrans1D3" presStyleIdx="4" presStyleCnt="6"/>
      <dgm:spPr/>
    </dgm:pt>
    <dgm:pt modelId="{97208C7D-FED8-44FF-92D6-578D70F3FB09}" type="pres">
      <dgm:prSet presAssocID="{68CBAD28-91F2-4383-A441-1F40F2A4E7A3}" presName="Name21" presStyleCnt="0"/>
      <dgm:spPr/>
    </dgm:pt>
    <dgm:pt modelId="{913D2E99-B33C-4520-8244-0E78AA18C570}" type="pres">
      <dgm:prSet presAssocID="{68CBAD28-91F2-4383-A441-1F40F2A4E7A3}" presName="level2Shape" presStyleLbl="node3" presStyleIdx="4" presStyleCnt="6"/>
      <dgm:spPr/>
    </dgm:pt>
    <dgm:pt modelId="{81E72436-C1C8-45C7-BEFE-5A931623558C}" type="pres">
      <dgm:prSet presAssocID="{68CBAD28-91F2-4383-A441-1F40F2A4E7A3}" presName="hierChild3" presStyleCnt="0"/>
      <dgm:spPr/>
    </dgm:pt>
    <dgm:pt modelId="{153D13A8-BDBF-4E01-96C0-08E8673F8E3A}" type="pres">
      <dgm:prSet presAssocID="{85EAA3EC-8B1A-4C02-9F40-C13605D6D535}" presName="Name19" presStyleLbl="parChTrans1D2" presStyleIdx="3" presStyleCnt="4"/>
      <dgm:spPr/>
    </dgm:pt>
    <dgm:pt modelId="{B250458E-320B-49FF-9CA3-2068C92D99A6}" type="pres">
      <dgm:prSet presAssocID="{945B8AD0-3FC0-4A75-890B-AB9BD7484081}" presName="Name21" presStyleCnt="0"/>
      <dgm:spPr/>
    </dgm:pt>
    <dgm:pt modelId="{27F82BE4-AFA7-40A0-8148-8350B805E415}" type="pres">
      <dgm:prSet presAssocID="{945B8AD0-3FC0-4A75-890B-AB9BD7484081}" presName="level2Shape" presStyleLbl="node2" presStyleIdx="3" presStyleCnt="4"/>
      <dgm:spPr/>
    </dgm:pt>
    <dgm:pt modelId="{0BE212FB-4971-4CC0-AA1E-26AB716E7D7D}" type="pres">
      <dgm:prSet presAssocID="{945B8AD0-3FC0-4A75-890B-AB9BD7484081}" presName="hierChild3" presStyleCnt="0"/>
      <dgm:spPr/>
    </dgm:pt>
    <dgm:pt modelId="{504B487C-E52E-461E-9FF6-8451738648B7}" type="pres">
      <dgm:prSet presAssocID="{590DCC6C-7BA3-4710-BBF8-99F1C1A168AB}" presName="Name19" presStyleLbl="parChTrans1D3" presStyleIdx="5" presStyleCnt="6"/>
      <dgm:spPr/>
    </dgm:pt>
    <dgm:pt modelId="{BF6A4B45-90ED-47B9-B967-CEEA47E5070E}" type="pres">
      <dgm:prSet presAssocID="{7003629D-4323-4033-8387-4560B7487BC2}" presName="Name21" presStyleCnt="0"/>
      <dgm:spPr/>
    </dgm:pt>
    <dgm:pt modelId="{4FD20ECF-1324-48E9-9468-CBCD3AC5F134}" type="pres">
      <dgm:prSet presAssocID="{7003629D-4323-4033-8387-4560B7487BC2}" presName="level2Shape" presStyleLbl="node3" presStyleIdx="5" presStyleCnt="6"/>
      <dgm:spPr/>
    </dgm:pt>
    <dgm:pt modelId="{DA1770FF-BDD3-4CEE-B4BF-1066F6569CFB}" type="pres">
      <dgm:prSet presAssocID="{7003629D-4323-4033-8387-4560B7487BC2}" presName="hierChild3" presStyleCnt="0"/>
      <dgm:spPr/>
    </dgm:pt>
    <dgm:pt modelId="{04BFCE20-B674-4656-87EA-5B1B3515B4EF}" type="pres">
      <dgm:prSet presAssocID="{9D7DB9BC-C624-44E1-B3BC-A0DB7291E43B}" presName="bgShapesFlow" presStyleCnt="0"/>
      <dgm:spPr/>
    </dgm:pt>
  </dgm:ptLst>
  <dgm:cxnLst>
    <dgm:cxn modelId="{8F04CD0C-C144-44AD-870C-941BC1865A07}" srcId="{72A0F3E6-EE44-4D28-8FE8-BE36925C64E2}" destId="{137A350D-9AA7-443B-99C1-8692240485FA}" srcOrd="0" destOrd="0" parTransId="{73BA377F-F558-417C-959F-C8A7FEE4205D}" sibTransId="{C7AD90B6-D9C8-403C-B898-66F4CFE7F951}"/>
    <dgm:cxn modelId="{287BB50F-C45A-4AFC-A165-392C6ADF2446}" srcId="{69A479B8-C628-4E43-B97E-A22957CF4575}" destId="{703B3F72-FAC5-4DA6-8389-25721B1E8D21}" srcOrd="0" destOrd="0" parTransId="{0A411B92-2848-436A-849C-4FA21DCA5722}" sibTransId="{4138B6AE-BD8A-4C11-9849-28ABD9D950F8}"/>
    <dgm:cxn modelId="{6D608122-DA4D-4DA2-B051-47E01E018781}" type="presOf" srcId="{8A49E28A-628C-4036-880A-E66EF825D855}" destId="{21F10F83-1D27-4FB0-A482-B901964A0BBE}" srcOrd="0" destOrd="0" presId="urn:microsoft.com/office/officeart/2005/8/layout/hierarchy6"/>
    <dgm:cxn modelId="{CBD1F125-D15F-4B69-9B89-A06C41E9E906}" type="presOf" srcId="{85EAA3EC-8B1A-4C02-9F40-C13605D6D535}" destId="{153D13A8-BDBF-4E01-96C0-08E8673F8E3A}" srcOrd="0" destOrd="0" presId="urn:microsoft.com/office/officeart/2005/8/layout/hierarchy6"/>
    <dgm:cxn modelId="{CB5FC732-0422-4702-BFFA-0A6B74D0BABD}" srcId="{703B3F72-FAC5-4DA6-8389-25721B1E8D21}" destId="{8A49E28A-628C-4036-880A-E66EF825D855}" srcOrd="0" destOrd="0" parTransId="{CD1EBF37-406B-4C15-BDCC-2AC10BA4EB96}" sibTransId="{05ECBED5-323B-4A57-9DE6-549F3D155714}"/>
    <dgm:cxn modelId="{E1927F3E-F5F1-4C3A-90F3-6A8A42EF4A4B}" type="presOf" srcId="{41E7FE7F-1A4A-4A7D-B61A-05424410206C}" destId="{19F5D463-DA7A-4DD7-98C1-3BCAA48220CD}" srcOrd="0" destOrd="0" presId="urn:microsoft.com/office/officeart/2005/8/layout/hierarchy6"/>
    <dgm:cxn modelId="{B680C33F-2D8C-40F8-B38E-3CFFB9D2CD2A}" type="presOf" srcId="{73BA377F-F558-417C-959F-C8A7FEE4205D}" destId="{EFADBCD4-0A75-421B-97EB-1AEF23411B6B}" srcOrd="0" destOrd="0" presId="urn:microsoft.com/office/officeart/2005/8/layout/hierarchy6"/>
    <dgm:cxn modelId="{20EB2D5F-26E1-4B82-A55B-D7D328703E29}" type="presOf" srcId="{CD1EBF37-406B-4C15-BDCC-2AC10BA4EB96}" destId="{9258336D-92B8-4462-8F2E-3FE46FAC0CD4}" srcOrd="0" destOrd="0" presId="urn:microsoft.com/office/officeart/2005/8/layout/hierarchy6"/>
    <dgm:cxn modelId="{E58DF742-9EB8-4E9C-83CD-6D74EB51C928}" type="presOf" srcId="{590DCC6C-7BA3-4710-BBF8-99F1C1A168AB}" destId="{504B487C-E52E-461E-9FF6-8451738648B7}" srcOrd="0" destOrd="0" presId="urn:microsoft.com/office/officeart/2005/8/layout/hierarchy6"/>
    <dgm:cxn modelId="{BE421145-C8C7-4430-9309-CFC4B4991067}" type="presOf" srcId="{4E345F8B-CBF3-4F05-804A-2A08B9F33227}" destId="{0814A429-7A3F-4880-9845-761E88026DA6}" srcOrd="0" destOrd="0" presId="urn:microsoft.com/office/officeart/2005/8/layout/hierarchy6"/>
    <dgm:cxn modelId="{3C6CBE4C-AD0C-4D6D-BF48-117B5FD2D5B6}" srcId="{945B8AD0-3FC0-4A75-890B-AB9BD7484081}" destId="{7003629D-4323-4033-8387-4560B7487BC2}" srcOrd="0" destOrd="0" parTransId="{590DCC6C-7BA3-4710-BBF8-99F1C1A168AB}" sibTransId="{AF54C717-546D-45DC-BDD7-131381B16AB9}"/>
    <dgm:cxn modelId="{C658034E-2D2A-4998-8C1A-33398FED5FEE}" type="presOf" srcId="{69A479B8-C628-4E43-B97E-A22957CF4575}" destId="{C05ECE9F-EC38-413C-8841-044485799521}" srcOrd="0" destOrd="0" presId="urn:microsoft.com/office/officeart/2005/8/layout/hierarchy6"/>
    <dgm:cxn modelId="{B7A14F6F-3D16-42C4-B938-F49EB6592C39}" type="presOf" srcId="{1EBB828C-FD9F-4052-83D8-ED127E8A2E0F}" destId="{4AAB71D3-8C92-4384-A459-11D1198FF0EB}" srcOrd="0" destOrd="0" presId="urn:microsoft.com/office/officeart/2005/8/layout/hierarchy6"/>
    <dgm:cxn modelId="{2A504B50-2C0C-4CED-A4AC-54AE72BE4402}" srcId="{69A479B8-C628-4E43-B97E-A22957CF4575}" destId="{945B8AD0-3FC0-4A75-890B-AB9BD7484081}" srcOrd="3" destOrd="0" parTransId="{85EAA3EC-8B1A-4C02-9F40-C13605D6D535}" sibTransId="{E490A216-8C91-4080-A7D0-E12EB375E4EF}"/>
    <dgm:cxn modelId="{D417EC50-1FC2-4DD0-A65D-A109A14CCE30}" type="presOf" srcId="{9DA2FECF-46A3-4FAD-8E25-E983B4F9DAB1}" destId="{590A3B40-4677-44E9-8150-E9B337C2C00F}" srcOrd="0" destOrd="0" presId="urn:microsoft.com/office/officeart/2005/8/layout/hierarchy6"/>
    <dgm:cxn modelId="{10DEE653-13C8-45FD-9CDA-FC4F234EB19B}" srcId="{9D7DB9BC-C624-44E1-B3BC-A0DB7291E43B}" destId="{69A479B8-C628-4E43-B97E-A22957CF4575}" srcOrd="0" destOrd="0" parTransId="{BC6D664F-BEAA-46A1-87AB-28DF36509967}" sibTransId="{D30AF0F5-D00E-4BD4-902E-121CF5F10F2D}"/>
    <dgm:cxn modelId="{485C1854-746B-4317-AE09-C53A0704552C}" type="presOf" srcId="{AE0101A2-D7E3-4A99-A556-F679037E0967}" destId="{AA881210-0A74-4778-AAA6-C1776BDA6F1A}" srcOrd="0" destOrd="0" presId="urn:microsoft.com/office/officeart/2005/8/layout/hierarchy6"/>
    <dgm:cxn modelId="{25732554-310A-426C-9136-0EF95860C232}" type="presOf" srcId="{137A350D-9AA7-443B-99C1-8692240485FA}" destId="{D93732B2-F446-4C64-9306-756CDC14CEC2}" srcOrd="0" destOrd="0" presId="urn:microsoft.com/office/officeart/2005/8/layout/hierarchy6"/>
    <dgm:cxn modelId="{D3076A8C-277C-4ECA-9140-A05F02FD7AC5}" type="presOf" srcId="{68CBAD28-91F2-4383-A441-1F40F2A4E7A3}" destId="{913D2E99-B33C-4520-8244-0E78AA18C570}" srcOrd="0" destOrd="0" presId="urn:microsoft.com/office/officeart/2005/8/layout/hierarchy6"/>
    <dgm:cxn modelId="{A0154A9C-37E8-41E1-B8D9-F217C6AC6490}" srcId="{69A479B8-C628-4E43-B97E-A22957CF4575}" destId="{72A0F3E6-EE44-4D28-8FE8-BE36925C64E2}" srcOrd="1" destOrd="0" parTransId="{591B828B-38B1-4321-8BD0-ADBA00FF974B}" sibTransId="{D235855C-6489-402F-9ADB-33E23F04F240}"/>
    <dgm:cxn modelId="{D15960A1-6048-4A0E-92F7-CD4EA2F6887E}" srcId="{69A479B8-C628-4E43-B97E-A22957CF4575}" destId="{AE0101A2-D7E3-4A99-A556-F679037E0967}" srcOrd="2" destOrd="0" parTransId="{9DA2FECF-46A3-4FAD-8E25-E983B4F9DAB1}" sibTransId="{25DB374D-BAD4-4468-8582-FDA04094C19E}"/>
    <dgm:cxn modelId="{3BB7AEA3-EC62-4788-BFCC-F6EE75C83B7A}" srcId="{AE0101A2-D7E3-4A99-A556-F679037E0967}" destId="{68CBAD28-91F2-4383-A441-1F40F2A4E7A3}" srcOrd="0" destOrd="0" parTransId="{D9C06346-1961-41F7-B107-3BFE3D974BDA}" sibTransId="{38466352-803E-4A57-82D5-7B19E97E4BD8}"/>
    <dgm:cxn modelId="{2FC215A6-F458-4188-810D-201490A24DC8}" type="presOf" srcId="{945B8AD0-3FC0-4A75-890B-AB9BD7484081}" destId="{27F82BE4-AFA7-40A0-8148-8350B805E415}" srcOrd="0" destOrd="0" presId="urn:microsoft.com/office/officeart/2005/8/layout/hierarchy6"/>
    <dgm:cxn modelId="{CD75B9A7-BF5B-44F5-92C6-D3143C1C76CC}" srcId="{703B3F72-FAC5-4DA6-8389-25721B1E8D21}" destId="{41E7FE7F-1A4A-4A7D-B61A-05424410206C}" srcOrd="2" destOrd="0" parTransId="{4E345F8B-CBF3-4F05-804A-2A08B9F33227}" sibTransId="{CCBEFF23-07FA-43E9-AD72-901689936F7D}"/>
    <dgm:cxn modelId="{E722BEB4-EAAE-4F34-AF6F-3347DE6ABBBA}" type="presOf" srcId="{BC364F6B-E2C8-4FEB-B332-841F04ED28B7}" destId="{B98BEAE8-99AD-4F53-935B-6A3AA1D5A509}" srcOrd="0" destOrd="0" presId="urn:microsoft.com/office/officeart/2005/8/layout/hierarchy6"/>
    <dgm:cxn modelId="{A836D9B5-B3F4-4067-B707-2D9044096386}" type="presOf" srcId="{7003629D-4323-4033-8387-4560B7487BC2}" destId="{4FD20ECF-1324-48E9-9468-CBCD3AC5F134}" srcOrd="0" destOrd="0" presId="urn:microsoft.com/office/officeart/2005/8/layout/hierarchy6"/>
    <dgm:cxn modelId="{AE89C1C0-2D3B-4687-B4A8-8074D5BFFE37}" type="presOf" srcId="{591B828B-38B1-4321-8BD0-ADBA00FF974B}" destId="{B3EE3DE5-7EB6-4781-8D89-2FC2C31FD1F4}" srcOrd="0" destOrd="0" presId="urn:microsoft.com/office/officeart/2005/8/layout/hierarchy6"/>
    <dgm:cxn modelId="{A8A4A7C1-66A0-4022-9A42-2580BE5545FA}" type="presOf" srcId="{72A0F3E6-EE44-4D28-8FE8-BE36925C64E2}" destId="{EA5816B5-3242-4F79-A7A4-A5870A0268DF}" srcOrd="0" destOrd="0" presId="urn:microsoft.com/office/officeart/2005/8/layout/hierarchy6"/>
    <dgm:cxn modelId="{0AF390CC-F7F0-415C-B26F-D854E677F840}" srcId="{703B3F72-FAC5-4DA6-8389-25721B1E8D21}" destId="{BC364F6B-E2C8-4FEB-B332-841F04ED28B7}" srcOrd="1" destOrd="0" parTransId="{1EBB828C-FD9F-4052-83D8-ED127E8A2E0F}" sibTransId="{C14F957F-BCCC-4BA5-8B34-9458837F3FC1}"/>
    <dgm:cxn modelId="{7421ECE0-A5D4-4FAE-B4E4-78CAC5F5232D}" type="presOf" srcId="{703B3F72-FAC5-4DA6-8389-25721B1E8D21}" destId="{84AFEE16-315A-49E2-B8E2-123829519575}" srcOrd="0" destOrd="0" presId="urn:microsoft.com/office/officeart/2005/8/layout/hierarchy6"/>
    <dgm:cxn modelId="{AD41F9E1-2EAD-47BF-9FAB-30270885DCC9}" type="presOf" srcId="{0A411B92-2848-436A-849C-4FA21DCA5722}" destId="{6C52ED2F-E4C1-414D-B14F-94FD7765973C}" srcOrd="0" destOrd="0" presId="urn:microsoft.com/office/officeart/2005/8/layout/hierarchy6"/>
    <dgm:cxn modelId="{375E72EA-4541-466D-A189-E52ABD4418A5}" type="presOf" srcId="{D9C06346-1961-41F7-B107-3BFE3D974BDA}" destId="{C64A199C-90DE-48E5-B976-1BFE45A145A1}" srcOrd="0" destOrd="0" presId="urn:microsoft.com/office/officeart/2005/8/layout/hierarchy6"/>
    <dgm:cxn modelId="{C9969CF0-951B-4EE5-962A-008D962F67A1}" type="presOf" srcId="{9D7DB9BC-C624-44E1-B3BC-A0DB7291E43B}" destId="{06E04CC3-5221-4C08-99EF-6A31ED71EDE8}" srcOrd="0" destOrd="0" presId="urn:microsoft.com/office/officeart/2005/8/layout/hierarchy6"/>
    <dgm:cxn modelId="{0F8F823D-05E9-43A3-AA16-79C97D562F34}" type="presParOf" srcId="{06E04CC3-5221-4C08-99EF-6A31ED71EDE8}" destId="{D77A9BBA-881A-4D4B-98CF-8DAE131D54A4}" srcOrd="0" destOrd="0" presId="urn:microsoft.com/office/officeart/2005/8/layout/hierarchy6"/>
    <dgm:cxn modelId="{19D11071-44A7-4E88-9F7D-D671C721E468}" type="presParOf" srcId="{D77A9BBA-881A-4D4B-98CF-8DAE131D54A4}" destId="{5AE81F81-DE94-4462-98A8-B8AF6CD12FAA}" srcOrd="0" destOrd="0" presId="urn:microsoft.com/office/officeart/2005/8/layout/hierarchy6"/>
    <dgm:cxn modelId="{CC2A5A0E-5C96-40C9-BEDF-0B3B4A982334}" type="presParOf" srcId="{5AE81F81-DE94-4462-98A8-B8AF6CD12FAA}" destId="{366E5499-8B45-4F77-B5B6-02DC3EBF8424}" srcOrd="0" destOrd="0" presId="urn:microsoft.com/office/officeart/2005/8/layout/hierarchy6"/>
    <dgm:cxn modelId="{FBF3AAF1-8D9C-4ECD-B2E9-F25F508FCE17}" type="presParOf" srcId="{366E5499-8B45-4F77-B5B6-02DC3EBF8424}" destId="{C05ECE9F-EC38-413C-8841-044485799521}" srcOrd="0" destOrd="0" presId="urn:microsoft.com/office/officeart/2005/8/layout/hierarchy6"/>
    <dgm:cxn modelId="{53B27313-E25D-42AF-954A-96B90EE28DE0}" type="presParOf" srcId="{366E5499-8B45-4F77-B5B6-02DC3EBF8424}" destId="{4C7843FB-E0FA-481E-8A73-E54BD7187DC6}" srcOrd="1" destOrd="0" presId="urn:microsoft.com/office/officeart/2005/8/layout/hierarchy6"/>
    <dgm:cxn modelId="{9288C4DD-CDFA-4615-B356-9EB5B052DCC5}" type="presParOf" srcId="{4C7843FB-E0FA-481E-8A73-E54BD7187DC6}" destId="{6C52ED2F-E4C1-414D-B14F-94FD7765973C}" srcOrd="0" destOrd="0" presId="urn:microsoft.com/office/officeart/2005/8/layout/hierarchy6"/>
    <dgm:cxn modelId="{4FE7547D-8BE5-44C8-BCE3-5062D5F87907}" type="presParOf" srcId="{4C7843FB-E0FA-481E-8A73-E54BD7187DC6}" destId="{2B3708B0-E8D4-447F-A931-FAA8CC6CB0AC}" srcOrd="1" destOrd="0" presId="urn:microsoft.com/office/officeart/2005/8/layout/hierarchy6"/>
    <dgm:cxn modelId="{76919779-B365-4C65-8FAA-2CAD46566213}" type="presParOf" srcId="{2B3708B0-E8D4-447F-A931-FAA8CC6CB0AC}" destId="{84AFEE16-315A-49E2-B8E2-123829519575}" srcOrd="0" destOrd="0" presId="urn:microsoft.com/office/officeart/2005/8/layout/hierarchy6"/>
    <dgm:cxn modelId="{555DFD75-6186-4266-B0AB-7C22AC494734}" type="presParOf" srcId="{2B3708B0-E8D4-447F-A931-FAA8CC6CB0AC}" destId="{0EC44424-E0BB-4673-A700-6F5A4CDC0FCB}" srcOrd="1" destOrd="0" presId="urn:microsoft.com/office/officeart/2005/8/layout/hierarchy6"/>
    <dgm:cxn modelId="{031B482E-83E6-487B-94DF-9249522D2A8F}" type="presParOf" srcId="{0EC44424-E0BB-4673-A700-6F5A4CDC0FCB}" destId="{9258336D-92B8-4462-8F2E-3FE46FAC0CD4}" srcOrd="0" destOrd="0" presId="urn:microsoft.com/office/officeart/2005/8/layout/hierarchy6"/>
    <dgm:cxn modelId="{C892B35D-0C4E-4B85-915F-AFF65307214F}" type="presParOf" srcId="{0EC44424-E0BB-4673-A700-6F5A4CDC0FCB}" destId="{3336E0DF-3C45-42A3-92BF-54A025C91BF9}" srcOrd="1" destOrd="0" presId="urn:microsoft.com/office/officeart/2005/8/layout/hierarchy6"/>
    <dgm:cxn modelId="{059C2CE6-F5DA-40D2-9FDF-BF1D2EFE08E2}" type="presParOf" srcId="{3336E0DF-3C45-42A3-92BF-54A025C91BF9}" destId="{21F10F83-1D27-4FB0-A482-B901964A0BBE}" srcOrd="0" destOrd="0" presId="urn:microsoft.com/office/officeart/2005/8/layout/hierarchy6"/>
    <dgm:cxn modelId="{224AC1A3-C15D-49AC-B0EF-994FEE8E939C}" type="presParOf" srcId="{3336E0DF-3C45-42A3-92BF-54A025C91BF9}" destId="{5E18D07A-A9E6-4F72-A69C-66F16A88F982}" srcOrd="1" destOrd="0" presId="urn:microsoft.com/office/officeart/2005/8/layout/hierarchy6"/>
    <dgm:cxn modelId="{4F6F01D8-A6BE-4DA1-9B44-8B6DF063EC0F}" type="presParOf" srcId="{0EC44424-E0BB-4673-A700-6F5A4CDC0FCB}" destId="{4AAB71D3-8C92-4384-A459-11D1198FF0EB}" srcOrd="2" destOrd="0" presId="urn:microsoft.com/office/officeart/2005/8/layout/hierarchy6"/>
    <dgm:cxn modelId="{4B6815AD-BCBC-42BE-8856-933460554784}" type="presParOf" srcId="{0EC44424-E0BB-4673-A700-6F5A4CDC0FCB}" destId="{D759AD52-EEF8-420C-8ED8-841A0EF3D216}" srcOrd="3" destOrd="0" presId="urn:microsoft.com/office/officeart/2005/8/layout/hierarchy6"/>
    <dgm:cxn modelId="{6A077237-5BBD-4869-A544-16A50C62D942}" type="presParOf" srcId="{D759AD52-EEF8-420C-8ED8-841A0EF3D216}" destId="{B98BEAE8-99AD-4F53-935B-6A3AA1D5A509}" srcOrd="0" destOrd="0" presId="urn:microsoft.com/office/officeart/2005/8/layout/hierarchy6"/>
    <dgm:cxn modelId="{E25F039B-2295-4172-93F7-3C686317E74E}" type="presParOf" srcId="{D759AD52-EEF8-420C-8ED8-841A0EF3D216}" destId="{1DD89CF2-DB57-4BE0-AAD6-CE16AE8CECE0}" srcOrd="1" destOrd="0" presId="urn:microsoft.com/office/officeart/2005/8/layout/hierarchy6"/>
    <dgm:cxn modelId="{A41AAE9A-B50F-4B80-8A0B-F7A98E0F0402}" type="presParOf" srcId="{0EC44424-E0BB-4673-A700-6F5A4CDC0FCB}" destId="{0814A429-7A3F-4880-9845-761E88026DA6}" srcOrd="4" destOrd="0" presId="urn:microsoft.com/office/officeart/2005/8/layout/hierarchy6"/>
    <dgm:cxn modelId="{E2FC7F86-A04F-4012-B838-B73048D94F74}" type="presParOf" srcId="{0EC44424-E0BB-4673-A700-6F5A4CDC0FCB}" destId="{93BFFDAE-D251-4CC9-9D46-5DA906918A28}" srcOrd="5" destOrd="0" presId="urn:microsoft.com/office/officeart/2005/8/layout/hierarchy6"/>
    <dgm:cxn modelId="{CC358A74-90C8-49C7-AE6F-20094438A34A}" type="presParOf" srcId="{93BFFDAE-D251-4CC9-9D46-5DA906918A28}" destId="{19F5D463-DA7A-4DD7-98C1-3BCAA48220CD}" srcOrd="0" destOrd="0" presId="urn:microsoft.com/office/officeart/2005/8/layout/hierarchy6"/>
    <dgm:cxn modelId="{8B27E6E9-4E5A-4EF6-AEDA-ED787839F01B}" type="presParOf" srcId="{93BFFDAE-D251-4CC9-9D46-5DA906918A28}" destId="{0CB1F965-F892-4934-A283-D69C2D6014B7}" srcOrd="1" destOrd="0" presId="urn:microsoft.com/office/officeart/2005/8/layout/hierarchy6"/>
    <dgm:cxn modelId="{56CAE12A-457D-49B0-9CBC-B8001D0883DC}" type="presParOf" srcId="{4C7843FB-E0FA-481E-8A73-E54BD7187DC6}" destId="{B3EE3DE5-7EB6-4781-8D89-2FC2C31FD1F4}" srcOrd="2" destOrd="0" presId="urn:microsoft.com/office/officeart/2005/8/layout/hierarchy6"/>
    <dgm:cxn modelId="{2D744E89-1C6F-4D6B-915D-4CB7A89A9A45}" type="presParOf" srcId="{4C7843FB-E0FA-481E-8A73-E54BD7187DC6}" destId="{08B8FC8B-FAB0-4FD0-AA0B-F5465EFC6DE8}" srcOrd="3" destOrd="0" presId="urn:microsoft.com/office/officeart/2005/8/layout/hierarchy6"/>
    <dgm:cxn modelId="{A868E24B-93FF-439B-B9D8-53E660537813}" type="presParOf" srcId="{08B8FC8B-FAB0-4FD0-AA0B-F5465EFC6DE8}" destId="{EA5816B5-3242-4F79-A7A4-A5870A0268DF}" srcOrd="0" destOrd="0" presId="urn:microsoft.com/office/officeart/2005/8/layout/hierarchy6"/>
    <dgm:cxn modelId="{6C6F48AE-345A-4CE4-8815-0FCA9CA9AB83}" type="presParOf" srcId="{08B8FC8B-FAB0-4FD0-AA0B-F5465EFC6DE8}" destId="{0A11A434-096C-4A81-B1A0-175A6D8DCECC}" srcOrd="1" destOrd="0" presId="urn:microsoft.com/office/officeart/2005/8/layout/hierarchy6"/>
    <dgm:cxn modelId="{CA1965B3-3DF5-4288-8E24-215A02976514}" type="presParOf" srcId="{0A11A434-096C-4A81-B1A0-175A6D8DCECC}" destId="{EFADBCD4-0A75-421B-97EB-1AEF23411B6B}" srcOrd="0" destOrd="0" presId="urn:microsoft.com/office/officeart/2005/8/layout/hierarchy6"/>
    <dgm:cxn modelId="{31D301E5-FC25-485B-9788-961CBF194A89}" type="presParOf" srcId="{0A11A434-096C-4A81-B1A0-175A6D8DCECC}" destId="{41E95C74-ED3B-44AE-9823-3C9580387EC5}" srcOrd="1" destOrd="0" presId="urn:microsoft.com/office/officeart/2005/8/layout/hierarchy6"/>
    <dgm:cxn modelId="{C3D3EBDE-F7BD-4F47-B184-BED6EED48924}" type="presParOf" srcId="{41E95C74-ED3B-44AE-9823-3C9580387EC5}" destId="{D93732B2-F446-4C64-9306-756CDC14CEC2}" srcOrd="0" destOrd="0" presId="urn:microsoft.com/office/officeart/2005/8/layout/hierarchy6"/>
    <dgm:cxn modelId="{F2B31A69-CBEB-47A4-B65F-5E84AD45FA3C}" type="presParOf" srcId="{41E95C74-ED3B-44AE-9823-3C9580387EC5}" destId="{21AEE8DD-FFE8-4F3E-9CAF-4BF38496B28B}" srcOrd="1" destOrd="0" presId="urn:microsoft.com/office/officeart/2005/8/layout/hierarchy6"/>
    <dgm:cxn modelId="{89E7D176-6BE4-4CB6-BB02-6F1C19218D1F}" type="presParOf" srcId="{4C7843FB-E0FA-481E-8A73-E54BD7187DC6}" destId="{590A3B40-4677-44E9-8150-E9B337C2C00F}" srcOrd="4" destOrd="0" presId="urn:microsoft.com/office/officeart/2005/8/layout/hierarchy6"/>
    <dgm:cxn modelId="{95E3A5F4-9DB6-4D78-88C8-EF60697EC9A9}" type="presParOf" srcId="{4C7843FB-E0FA-481E-8A73-E54BD7187DC6}" destId="{AEDC8B8E-D487-4ABB-9D19-CF4EF075B805}" srcOrd="5" destOrd="0" presId="urn:microsoft.com/office/officeart/2005/8/layout/hierarchy6"/>
    <dgm:cxn modelId="{25BB6DC0-4C88-4061-898C-0CC1709B236F}" type="presParOf" srcId="{AEDC8B8E-D487-4ABB-9D19-CF4EF075B805}" destId="{AA881210-0A74-4778-AAA6-C1776BDA6F1A}" srcOrd="0" destOrd="0" presId="urn:microsoft.com/office/officeart/2005/8/layout/hierarchy6"/>
    <dgm:cxn modelId="{B48C6E9E-1DE6-4CBB-9011-12C7A6F90217}" type="presParOf" srcId="{AEDC8B8E-D487-4ABB-9D19-CF4EF075B805}" destId="{E3820B87-BF90-4B59-8F65-B813BB098B63}" srcOrd="1" destOrd="0" presId="urn:microsoft.com/office/officeart/2005/8/layout/hierarchy6"/>
    <dgm:cxn modelId="{58E143A4-E1D8-4C67-A7F0-6887F8732E23}" type="presParOf" srcId="{E3820B87-BF90-4B59-8F65-B813BB098B63}" destId="{C64A199C-90DE-48E5-B976-1BFE45A145A1}" srcOrd="0" destOrd="0" presId="urn:microsoft.com/office/officeart/2005/8/layout/hierarchy6"/>
    <dgm:cxn modelId="{0B2FD534-AD7E-48DA-A6D5-E587E95CA635}" type="presParOf" srcId="{E3820B87-BF90-4B59-8F65-B813BB098B63}" destId="{97208C7D-FED8-44FF-92D6-578D70F3FB09}" srcOrd="1" destOrd="0" presId="urn:microsoft.com/office/officeart/2005/8/layout/hierarchy6"/>
    <dgm:cxn modelId="{A7378E00-5B9E-48E3-9BAE-201E88A39EEC}" type="presParOf" srcId="{97208C7D-FED8-44FF-92D6-578D70F3FB09}" destId="{913D2E99-B33C-4520-8244-0E78AA18C570}" srcOrd="0" destOrd="0" presId="urn:microsoft.com/office/officeart/2005/8/layout/hierarchy6"/>
    <dgm:cxn modelId="{0F610776-205C-4133-9D93-280CF05AE2FC}" type="presParOf" srcId="{97208C7D-FED8-44FF-92D6-578D70F3FB09}" destId="{81E72436-C1C8-45C7-BEFE-5A931623558C}" srcOrd="1" destOrd="0" presId="urn:microsoft.com/office/officeart/2005/8/layout/hierarchy6"/>
    <dgm:cxn modelId="{44C590C6-A815-4F84-BF48-4EBBA19D2D24}" type="presParOf" srcId="{4C7843FB-E0FA-481E-8A73-E54BD7187DC6}" destId="{153D13A8-BDBF-4E01-96C0-08E8673F8E3A}" srcOrd="6" destOrd="0" presId="urn:microsoft.com/office/officeart/2005/8/layout/hierarchy6"/>
    <dgm:cxn modelId="{03FDF254-BD23-4120-90C4-F03F79063D05}" type="presParOf" srcId="{4C7843FB-E0FA-481E-8A73-E54BD7187DC6}" destId="{B250458E-320B-49FF-9CA3-2068C92D99A6}" srcOrd="7" destOrd="0" presId="urn:microsoft.com/office/officeart/2005/8/layout/hierarchy6"/>
    <dgm:cxn modelId="{162A3E83-F187-4124-9BA9-3377472E97C1}" type="presParOf" srcId="{B250458E-320B-49FF-9CA3-2068C92D99A6}" destId="{27F82BE4-AFA7-40A0-8148-8350B805E415}" srcOrd="0" destOrd="0" presId="urn:microsoft.com/office/officeart/2005/8/layout/hierarchy6"/>
    <dgm:cxn modelId="{F4CAE162-CEB3-47F5-A66C-ECDE2A1FBF95}" type="presParOf" srcId="{B250458E-320B-49FF-9CA3-2068C92D99A6}" destId="{0BE212FB-4971-4CC0-AA1E-26AB716E7D7D}" srcOrd="1" destOrd="0" presId="urn:microsoft.com/office/officeart/2005/8/layout/hierarchy6"/>
    <dgm:cxn modelId="{910DD064-4E74-4272-B48D-D07A09F0A6E0}" type="presParOf" srcId="{0BE212FB-4971-4CC0-AA1E-26AB716E7D7D}" destId="{504B487C-E52E-461E-9FF6-8451738648B7}" srcOrd="0" destOrd="0" presId="urn:microsoft.com/office/officeart/2005/8/layout/hierarchy6"/>
    <dgm:cxn modelId="{1DD24348-E6E6-443C-951B-6E73048425FE}" type="presParOf" srcId="{0BE212FB-4971-4CC0-AA1E-26AB716E7D7D}" destId="{BF6A4B45-90ED-47B9-B967-CEEA47E5070E}" srcOrd="1" destOrd="0" presId="urn:microsoft.com/office/officeart/2005/8/layout/hierarchy6"/>
    <dgm:cxn modelId="{B0506510-69AE-4794-A326-80CA56D573E5}" type="presParOf" srcId="{BF6A4B45-90ED-47B9-B967-CEEA47E5070E}" destId="{4FD20ECF-1324-48E9-9468-CBCD3AC5F134}" srcOrd="0" destOrd="0" presId="urn:microsoft.com/office/officeart/2005/8/layout/hierarchy6"/>
    <dgm:cxn modelId="{DD5FDA85-3ECE-475D-9871-463BA0619BF1}" type="presParOf" srcId="{BF6A4B45-90ED-47B9-B967-CEEA47E5070E}" destId="{DA1770FF-BDD3-4CEE-B4BF-1066F6569CFB}" srcOrd="1" destOrd="0" presId="urn:microsoft.com/office/officeart/2005/8/layout/hierarchy6"/>
    <dgm:cxn modelId="{84F23992-1C98-4BBA-8173-0D51EF741409}" type="presParOf" srcId="{06E04CC3-5221-4C08-99EF-6A31ED71EDE8}" destId="{04BFCE20-B674-4656-87EA-5B1B3515B4E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ECE9F-EC38-413C-8841-044485799521}">
      <dsp:nvSpPr>
        <dsp:cNvPr id="0" name=""/>
        <dsp:cNvSpPr/>
      </dsp:nvSpPr>
      <dsp:spPr>
        <a:xfrm>
          <a:off x="5139331" y="370982"/>
          <a:ext cx="2547528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Python packages</a:t>
          </a:r>
          <a:r>
            <a:rPr lang="en-US" sz="1900" b="1" kern="1200" dirty="0"/>
            <a:t> </a:t>
          </a:r>
          <a:endParaRPr lang="zh-CN" altLang="en-US" sz="1900" b="1" kern="1200" dirty="0"/>
        </a:p>
      </dsp:txBody>
      <dsp:txXfrm>
        <a:off x="5167857" y="399508"/>
        <a:ext cx="2490476" cy="916896"/>
      </dsp:txXfrm>
    </dsp:sp>
    <dsp:sp modelId="{6C52ED2F-E4C1-414D-B14F-94FD7765973C}">
      <dsp:nvSpPr>
        <dsp:cNvPr id="0" name=""/>
        <dsp:cNvSpPr/>
      </dsp:nvSpPr>
      <dsp:spPr>
        <a:xfrm>
          <a:off x="2620981" y="1344931"/>
          <a:ext cx="3792114" cy="389579"/>
        </a:xfrm>
        <a:custGeom>
          <a:avLst/>
          <a:gdLst/>
          <a:ahLst/>
          <a:cxnLst/>
          <a:rect l="0" t="0" r="0" b="0"/>
          <a:pathLst>
            <a:path>
              <a:moveTo>
                <a:pt x="3792114" y="0"/>
              </a:moveTo>
              <a:lnTo>
                <a:pt x="3792114" y="194789"/>
              </a:lnTo>
              <a:lnTo>
                <a:pt x="0" y="194789"/>
              </a:lnTo>
              <a:lnTo>
                <a:pt x="0" y="3895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FEE16-315A-49E2-B8E2-123829519575}">
      <dsp:nvSpPr>
        <dsp:cNvPr id="0" name=""/>
        <dsp:cNvSpPr/>
      </dsp:nvSpPr>
      <dsp:spPr>
        <a:xfrm>
          <a:off x="1890519" y="1734511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matplotlib</a:t>
          </a:r>
          <a:r>
            <a:rPr lang="zh-CN" altLang="en-US" sz="1900" b="1" kern="1200" dirty="0"/>
            <a:t>、</a:t>
          </a:r>
          <a:r>
            <a:rPr lang="en-US" altLang="zh-CN" sz="1900" b="1" kern="1200" dirty="0"/>
            <a:t>seaborn</a:t>
          </a:r>
          <a:endParaRPr lang="zh-CN" altLang="en-US" sz="1900" b="1" kern="1200" dirty="0"/>
        </a:p>
      </dsp:txBody>
      <dsp:txXfrm>
        <a:off x="1919045" y="1763037"/>
        <a:ext cx="1403871" cy="916896"/>
      </dsp:txXfrm>
    </dsp:sp>
    <dsp:sp modelId="{9258336D-92B8-4462-8F2E-3FE46FAC0CD4}">
      <dsp:nvSpPr>
        <dsp:cNvPr id="0" name=""/>
        <dsp:cNvSpPr/>
      </dsp:nvSpPr>
      <dsp:spPr>
        <a:xfrm>
          <a:off x="734352" y="2708459"/>
          <a:ext cx="1886628" cy="389579"/>
        </a:xfrm>
        <a:custGeom>
          <a:avLst/>
          <a:gdLst/>
          <a:ahLst/>
          <a:cxnLst/>
          <a:rect l="0" t="0" r="0" b="0"/>
          <a:pathLst>
            <a:path>
              <a:moveTo>
                <a:pt x="1886628" y="0"/>
              </a:moveTo>
              <a:lnTo>
                <a:pt x="1886628" y="194789"/>
              </a:lnTo>
              <a:lnTo>
                <a:pt x="0" y="194789"/>
              </a:lnTo>
              <a:lnTo>
                <a:pt x="0" y="3895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10F83-1D27-4FB0-A482-B901964A0BBE}">
      <dsp:nvSpPr>
        <dsp:cNvPr id="0" name=""/>
        <dsp:cNvSpPr/>
      </dsp:nvSpPr>
      <dsp:spPr>
        <a:xfrm>
          <a:off x="3891" y="3098039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bar</a:t>
          </a:r>
          <a:endParaRPr lang="zh-CN" altLang="en-US" sz="1900" b="1" kern="1200" dirty="0"/>
        </a:p>
      </dsp:txBody>
      <dsp:txXfrm>
        <a:off x="32417" y="3126565"/>
        <a:ext cx="1403871" cy="916896"/>
      </dsp:txXfrm>
    </dsp:sp>
    <dsp:sp modelId="{4AAB71D3-8C92-4384-A459-11D1198FF0EB}">
      <dsp:nvSpPr>
        <dsp:cNvPr id="0" name=""/>
        <dsp:cNvSpPr/>
      </dsp:nvSpPr>
      <dsp:spPr>
        <a:xfrm>
          <a:off x="2560469" y="2708459"/>
          <a:ext cx="91440" cy="410772"/>
        </a:xfrm>
        <a:custGeom>
          <a:avLst/>
          <a:gdLst/>
          <a:ahLst/>
          <a:cxnLst/>
          <a:rect l="0" t="0" r="0" b="0"/>
          <a:pathLst>
            <a:path>
              <a:moveTo>
                <a:pt x="60511" y="0"/>
              </a:moveTo>
              <a:lnTo>
                <a:pt x="60511" y="205386"/>
              </a:lnTo>
              <a:lnTo>
                <a:pt x="45720" y="205386"/>
              </a:lnTo>
              <a:lnTo>
                <a:pt x="45720" y="410772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EAE8-99AD-4F53-935B-6A3AA1D5A509}">
      <dsp:nvSpPr>
        <dsp:cNvPr id="0" name=""/>
        <dsp:cNvSpPr/>
      </dsp:nvSpPr>
      <dsp:spPr>
        <a:xfrm>
          <a:off x="1875728" y="3119232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scatter</a:t>
          </a:r>
          <a:endParaRPr lang="zh-CN" altLang="zh-CN" sz="1900" b="1" kern="1200" dirty="0"/>
        </a:p>
      </dsp:txBody>
      <dsp:txXfrm>
        <a:off x="1904254" y="3147758"/>
        <a:ext cx="1403871" cy="916896"/>
      </dsp:txXfrm>
    </dsp:sp>
    <dsp:sp modelId="{0814A429-7A3F-4880-9845-761E88026DA6}">
      <dsp:nvSpPr>
        <dsp:cNvPr id="0" name=""/>
        <dsp:cNvSpPr/>
      </dsp:nvSpPr>
      <dsp:spPr>
        <a:xfrm>
          <a:off x="2620981" y="2708459"/>
          <a:ext cx="1899200" cy="389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89"/>
              </a:lnTo>
              <a:lnTo>
                <a:pt x="1899200" y="194789"/>
              </a:lnTo>
              <a:lnTo>
                <a:pt x="1899200" y="3895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5D463-DA7A-4DD7-98C1-3BCAA48220CD}">
      <dsp:nvSpPr>
        <dsp:cNvPr id="0" name=""/>
        <dsp:cNvSpPr/>
      </dsp:nvSpPr>
      <dsp:spPr>
        <a:xfrm>
          <a:off x="3802291" y="3098039"/>
          <a:ext cx="1435780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heatmap…</a:t>
          </a:r>
          <a:endParaRPr lang="zh-CN" altLang="en-US" sz="1900" b="1" kern="1200" dirty="0"/>
        </a:p>
      </dsp:txBody>
      <dsp:txXfrm>
        <a:off x="3830817" y="3126565"/>
        <a:ext cx="1378728" cy="916896"/>
      </dsp:txXfrm>
    </dsp:sp>
    <dsp:sp modelId="{B3EE3DE5-7EB6-4781-8D89-2FC2C31FD1F4}">
      <dsp:nvSpPr>
        <dsp:cNvPr id="0" name=""/>
        <dsp:cNvSpPr/>
      </dsp:nvSpPr>
      <dsp:spPr>
        <a:xfrm>
          <a:off x="6361090" y="1344931"/>
          <a:ext cx="91440" cy="389579"/>
        </a:xfrm>
        <a:custGeom>
          <a:avLst/>
          <a:gdLst/>
          <a:ahLst/>
          <a:cxnLst/>
          <a:rect l="0" t="0" r="0" b="0"/>
          <a:pathLst>
            <a:path>
              <a:moveTo>
                <a:pt x="52005" y="0"/>
              </a:moveTo>
              <a:lnTo>
                <a:pt x="52005" y="194789"/>
              </a:lnTo>
              <a:lnTo>
                <a:pt x="45720" y="194789"/>
              </a:lnTo>
              <a:lnTo>
                <a:pt x="45720" y="3895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816B5-3242-4F79-A7A4-A5870A0268DF}">
      <dsp:nvSpPr>
        <dsp:cNvPr id="0" name=""/>
        <dsp:cNvSpPr/>
      </dsp:nvSpPr>
      <dsp:spPr>
        <a:xfrm>
          <a:off x="5676348" y="1734511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 err="1"/>
            <a:t>numpy</a:t>
          </a:r>
          <a:endParaRPr lang="zh-CN" altLang="en-US" sz="1900" b="1" kern="1200" dirty="0"/>
        </a:p>
      </dsp:txBody>
      <dsp:txXfrm>
        <a:off x="5704874" y="1763037"/>
        <a:ext cx="1403871" cy="916896"/>
      </dsp:txXfrm>
    </dsp:sp>
    <dsp:sp modelId="{EFADBCD4-0A75-421B-97EB-1AEF23411B6B}">
      <dsp:nvSpPr>
        <dsp:cNvPr id="0" name=""/>
        <dsp:cNvSpPr/>
      </dsp:nvSpPr>
      <dsp:spPr>
        <a:xfrm>
          <a:off x="6361090" y="2708459"/>
          <a:ext cx="91440" cy="3895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5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732B2-F446-4C64-9306-756CDC14CEC2}">
      <dsp:nvSpPr>
        <dsp:cNvPr id="0" name=""/>
        <dsp:cNvSpPr/>
      </dsp:nvSpPr>
      <dsp:spPr>
        <a:xfrm>
          <a:off x="5676348" y="3098039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array</a:t>
          </a:r>
          <a:endParaRPr lang="zh-CN" altLang="en-US" sz="1900" b="1" kern="1200" dirty="0"/>
        </a:p>
      </dsp:txBody>
      <dsp:txXfrm>
        <a:off x="5704874" y="3126565"/>
        <a:ext cx="1403871" cy="916896"/>
      </dsp:txXfrm>
    </dsp:sp>
    <dsp:sp modelId="{590A3B40-4677-44E9-8150-E9B337C2C00F}">
      <dsp:nvSpPr>
        <dsp:cNvPr id="0" name=""/>
        <dsp:cNvSpPr/>
      </dsp:nvSpPr>
      <dsp:spPr>
        <a:xfrm>
          <a:off x="6413095" y="1344931"/>
          <a:ext cx="1892914" cy="389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89"/>
              </a:lnTo>
              <a:lnTo>
                <a:pt x="1892914" y="194789"/>
              </a:lnTo>
              <a:lnTo>
                <a:pt x="1892914" y="3895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81210-0A74-4778-AAA6-C1776BDA6F1A}">
      <dsp:nvSpPr>
        <dsp:cNvPr id="0" name=""/>
        <dsp:cNvSpPr/>
      </dsp:nvSpPr>
      <dsp:spPr>
        <a:xfrm>
          <a:off x="7575548" y="1734511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pandas</a:t>
          </a:r>
          <a:endParaRPr lang="zh-CN" altLang="en-US" sz="1900" b="1" kern="1200" dirty="0"/>
        </a:p>
      </dsp:txBody>
      <dsp:txXfrm>
        <a:off x="7604074" y="1763037"/>
        <a:ext cx="1403871" cy="916896"/>
      </dsp:txXfrm>
    </dsp:sp>
    <dsp:sp modelId="{C64A199C-90DE-48E5-B976-1BFE45A145A1}">
      <dsp:nvSpPr>
        <dsp:cNvPr id="0" name=""/>
        <dsp:cNvSpPr/>
      </dsp:nvSpPr>
      <dsp:spPr>
        <a:xfrm>
          <a:off x="8260290" y="2708459"/>
          <a:ext cx="91440" cy="3895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5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D2E99-B33C-4520-8244-0E78AA18C570}">
      <dsp:nvSpPr>
        <dsp:cNvPr id="0" name=""/>
        <dsp:cNvSpPr/>
      </dsp:nvSpPr>
      <dsp:spPr>
        <a:xfrm>
          <a:off x="7575548" y="3098039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 err="1"/>
            <a:t>dataframe</a:t>
          </a:r>
          <a:endParaRPr lang="zh-CN" altLang="en-US" sz="1900" b="1" kern="1200" dirty="0"/>
        </a:p>
      </dsp:txBody>
      <dsp:txXfrm>
        <a:off x="7604074" y="3126565"/>
        <a:ext cx="1403871" cy="916896"/>
      </dsp:txXfrm>
    </dsp:sp>
    <dsp:sp modelId="{153D13A8-BDBF-4E01-96C0-08E8673F8E3A}">
      <dsp:nvSpPr>
        <dsp:cNvPr id="0" name=""/>
        <dsp:cNvSpPr/>
      </dsp:nvSpPr>
      <dsp:spPr>
        <a:xfrm>
          <a:off x="6413095" y="1344931"/>
          <a:ext cx="3792114" cy="389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89"/>
              </a:lnTo>
              <a:lnTo>
                <a:pt x="3792114" y="194789"/>
              </a:lnTo>
              <a:lnTo>
                <a:pt x="3792114" y="38957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82BE4-AFA7-40A0-8148-8350B805E415}">
      <dsp:nvSpPr>
        <dsp:cNvPr id="0" name=""/>
        <dsp:cNvSpPr/>
      </dsp:nvSpPr>
      <dsp:spPr>
        <a:xfrm>
          <a:off x="9474748" y="1734511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sklearn</a:t>
          </a:r>
          <a:endParaRPr lang="zh-CN" altLang="en-US" sz="1900" b="1" kern="1200" dirty="0"/>
        </a:p>
      </dsp:txBody>
      <dsp:txXfrm>
        <a:off x="9503274" y="1763037"/>
        <a:ext cx="1403871" cy="916896"/>
      </dsp:txXfrm>
    </dsp:sp>
    <dsp:sp modelId="{504B487C-E52E-461E-9FF6-8451738648B7}">
      <dsp:nvSpPr>
        <dsp:cNvPr id="0" name=""/>
        <dsp:cNvSpPr/>
      </dsp:nvSpPr>
      <dsp:spPr>
        <a:xfrm>
          <a:off x="10159490" y="2708459"/>
          <a:ext cx="91440" cy="3895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579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20ECF-1324-48E9-9468-CBCD3AC5F134}">
      <dsp:nvSpPr>
        <dsp:cNvPr id="0" name=""/>
        <dsp:cNvSpPr/>
      </dsp:nvSpPr>
      <dsp:spPr>
        <a:xfrm>
          <a:off x="9474748" y="3098039"/>
          <a:ext cx="1460923" cy="9739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b="1" kern="1200" dirty="0"/>
            <a:t>models</a:t>
          </a:r>
          <a:endParaRPr lang="zh-CN" altLang="en-US" sz="1900" b="1" kern="1200" dirty="0"/>
        </a:p>
      </dsp:txBody>
      <dsp:txXfrm>
        <a:off x="9503274" y="3126565"/>
        <a:ext cx="1403871" cy="916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图片 1">
          <a:extLst xmlns:a="http://schemas.openxmlformats.org/drawingml/2006/main">
            <a:ext uri="{FF2B5EF4-FFF2-40B4-BE49-F238E27FC236}">
              <a16:creationId xmlns:a16="http://schemas.microsoft.com/office/drawing/2014/main" id="{32BB6910-980C-EA83-BCF9-FF81792D32FB}"/>
            </a:ext>
          </a:extLst>
        </cdr:cNvPr>
        <cdr:cNvPicPr/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420225" cy="561975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5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89BDE-33F0-4D8F-BA32-89A32FF445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3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484313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191954" y="1484311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230860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660400" y="3429000"/>
            <a:ext cx="2762739" cy="1504950"/>
          </a:xfrm>
        </p:spPr>
        <p:txBody>
          <a:bodyPr>
            <a:noAutofit/>
          </a:bodyPr>
          <a:lstStyle>
            <a:lvl1pPr marL="0" indent="0" algn="ctr">
              <a:buNone/>
              <a:defRPr sz="96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1045307" y="5014694"/>
            <a:ext cx="1992924" cy="36085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2290220"/>
            <a:ext cx="12192001" cy="196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4418011" y="1689433"/>
            <a:ext cx="3355975" cy="1157287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FontTx/>
              <a:buNone/>
              <a:defRPr lang="zh-CN" altLang="en-US" sz="7200" kern="1200" spc="3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97746" y="2939737"/>
            <a:ext cx="7396504" cy="129600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lang="zh-CN" altLang="en-US" sz="8000" kern="1200" spc="3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83260" y="4485305"/>
            <a:ext cx="2448625" cy="2297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zh-CN" altLang="en-US" sz="900" kern="1200" spc="6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0" y="0"/>
            <a:ext cx="6858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45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段2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838201" y="1349829"/>
            <a:ext cx="5098142" cy="4586503"/>
          </a:xfrm>
          <a:prstGeom prst="rect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42975" y="1446696"/>
            <a:ext cx="2525713" cy="43927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6150883" y="1349829"/>
            <a:ext cx="5098142" cy="4586503"/>
          </a:xfrm>
          <a:prstGeom prst="rect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255657" y="1446696"/>
            <a:ext cx="2525713" cy="439276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3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1465945" y="1364347"/>
            <a:ext cx="9260114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465265" y="1365028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3904345" y="1364347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 userDrawn="1"/>
        </p:nvSpPr>
        <p:spPr>
          <a:xfrm>
            <a:off x="1465944" y="2938920"/>
            <a:ext cx="9260103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465265" y="2939601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904345" y="2938920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 userDrawn="1"/>
        </p:nvSpPr>
        <p:spPr>
          <a:xfrm>
            <a:off x="1465945" y="4498750"/>
            <a:ext cx="9260102" cy="14514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465265" y="4499431"/>
            <a:ext cx="2438400" cy="145097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3904345" y="4498750"/>
            <a:ext cx="0" cy="1451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圆图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2002972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5295901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5"/>
          </p:nvPr>
        </p:nvSpPr>
        <p:spPr>
          <a:xfrm>
            <a:off x="8588829" y="2057400"/>
            <a:ext cx="1611086" cy="1611086"/>
          </a:xfrm>
          <a:custGeom>
            <a:avLst/>
            <a:gdLst>
              <a:gd name="connsiteX0" fmla="*/ 805543 w 1611086"/>
              <a:gd name="connsiteY0" fmla="*/ 0 h 1611086"/>
              <a:gd name="connsiteX1" fmla="*/ 1611086 w 1611086"/>
              <a:gd name="connsiteY1" fmla="*/ 805543 h 1611086"/>
              <a:gd name="connsiteX2" fmla="*/ 805543 w 1611086"/>
              <a:gd name="connsiteY2" fmla="*/ 1611086 h 1611086"/>
              <a:gd name="connsiteX3" fmla="*/ 0 w 1611086"/>
              <a:gd name="connsiteY3" fmla="*/ 805543 h 1611086"/>
              <a:gd name="connsiteX4" fmla="*/ 805543 w 1611086"/>
              <a:gd name="connsiteY4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86" h="1611086">
                <a:moveTo>
                  <a:pt x="805543" y="0"/>
                </a:moveTo>
                <a:cubicBezTo>
                  <a:pt x="1250432" y="0"/>
                  <a:pt x="1611086" y="360654"/>
                  <a:pt x="1611086" y="805543"/>
                </a:cubicBezTo>
                <a:cubicBezTo>
                  <a:pt x="1611086" y="1250432"/>
                  <a:pt x="1250432" y="1611086"/>
                  <a:pt x="805543" y="1611086"/>
                </a:cubicBezTo>
                <a:cubicBezTo>
                  <a:pt x="360654" y="1611086"/>
                  <a:pt x="0" y="1250432"/>
                  <a:pt x="0" y="805543"/>
                </a:cubicBezTo>
                <a:cubicBezTo>
                  <a:pt x="0" y="360654"/>
                  <a:pt x="360654" y="0"/>
                  <a:pt x="805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1861457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2035630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3352801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3450771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8447316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8621489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9938660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10036630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>
          <a:xfrm>
            <a:off x="5154774" y="1915885"/>
            <a:ext cx="1894116" cy="1894116"/>
          </a:xfrm>
          <a:prstGeom prst="ellipse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>
          <a:xfrm>
            <a:off x="5328947" y="2106030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6646118" y="352117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>
            <a:off x="6744088" y="3673572"/>
            <a:ext cx="72000" cy="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327769" y="1391559"/>
            <a:ext cx="3536462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 hasCustomPrompt="1"/>
          </p:nvPr>
        </p:nvSpPr>
        <p:spPr>
          <a:xfrm>
            <a:off x="674077" y="5443570"/>
            <a:ext cx="10858500" cy="74822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800" kern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4pPr marL="1371600" indent="0">
              <a:buNone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dirty="0"/>
              <a:t>这里可以输入一段话，充分解释这个标题的内容，接下来是废话。这里可以输入一段话，充分解释这个标题的内容，接下来是废话。这里可以输入一段话充分解释。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60400" y="1391559"/>
            <a:ext cx="3536462" cy="3851998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7982438" y="1391559"/>
            <a:ext cx="3536462" cy="3851998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6" hasCustomPrompt="1"/>
          </p:nvPr>
        </p:nvSpPr>
        <p:spPr>
          <a:xfrm>
            <a:off x="4347089" y="3354377"/>
            <a:ext cx="3489325" cy="1597001"/>
          </a:xfr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zh-CN" altLang="en-US" sz="40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在此输入</a:t>
            </a:r>
            <a:endParaRPr lang="en-US" altLang="zh-CN" dirty="0"/>
          </a:p>
          <a:p>
            <a:pPr marL="0" lvl="0" algn="ctr">
              <a:lnSpc>
                <a:spcPct val="130000"/>
              </a:lnSpc>
            </a:pPr>
            <a:r>
              <a:rPr lang="zh-CN" altLang="en-US" dirty="0"/>
              <a:t>段落标题</a:t>
            </a:r>
          </a:p>
        </p:txBody>
      </p:sp>
      <p:cxnSp>
        <p:nvCxnSpPr>
          <p:cNvPr id="18" name="直接箭头连接符 17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60400" y="1150574"/>
            <a:ext cx="2446215" cy="4983526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18" name="直接箭头连接符 17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图片占位符 23"/>
          <p:cNvSpPr>
            <a:spLocks noGrp="1"/>
          </p:cNvSpPr>
          <p:nvPr>
            <p:ph type="pic" sz="quarter" idx="15"/>
          </p:nvPr>
        </p:nvSpPr>
        <p:spPr>
          <a:xfrm>
            <a:off x="3180861" y="1150574"/>
            <a:ext cx="2446215" cy="4983526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2图式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5861229" y="1296300"/>
            <a:ext cx="543560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图片占位符 23"/>
          <p:cNvSpPr>
            <a:spLocks noGrp="1"/>
          </p:cNvSpPr>
          <p:nvPr>
            <p:ph type="pic" sz="quarter" idx="15"/>
          </p:nvPr>
        </p:nvSpPr>
        <p:spPr>
          <a:xfrm>
            <a:off x="5854879" y="3681116"/>
            <a:ext cx="5441950" cy="2278411"/>
          </a:xfrm>
          <a:custGeom>
            <a:avLst/>
            <a:gdLst>
              <a:gd name="connsiteX0" fmla="*/ 0 w 3536462"/>
              <a:gd name="connsiteY0" fmla="*/ 0 h 3851998"/>
              <a:gd name="connsiteX1" fmla="*/ 3536462 w 3536462"/>
              <a:gd name="connsiteY1" fmla="*/ 0 h 3851998"/>
              <a:gd name="connsiteX2" fmla="*/ 3536462 w 3536462"/>
              <a:gd name="connsiteY2" fmla="*/ 3851998 h 3851998"/>
              <a:gd name="connsiteX3" fmla="*/ 0 w 3536462"/>
              <a:gd name="connsiteY3" fmla="*/ 3851998 h 385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6462" h="3851998">
                <a:moveTo>
                  <a:pt x="0" y="0"/>
                </a:moveTo>
                <a:lnTo>
                  <a:pt x="3536462" y="0"/>
                </a:lnTo>
                <a:lnTo>
                  <a:pt x="3536462" y="3851998"/>
                </a:lnTo>
                <a:lnTo>
                  <a:pt x="0" y="385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8" name="直接箭头连接符 17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段3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23"/>
          </p:nvPr>
        </p:nvSpPr>
        <p:spPr>
          <a:xfrm>
            <a:off x="6198570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664422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4422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3431496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3431496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70" y="4957988"/>
            <a:ext cx="2617200" cy="36195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buFontTx/>
              <a:buNone/>
              <a:defRPr lang="zh-CN" altLang="en-US" sz="20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图片标题</a:t>
            </a: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570" y="5410461"/>
            <a:ext cx="2617200" cy="723633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这里可以输入一段话，充分解释这张图片，介绍这张图片。这里可以输入一段话</a:t>
            </a:r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9093889" y="2405063"/>
            <a:ext cx="2425011" cy="1052063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3600" kern="1200" spc="300" dirty="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标题观点</a:t>
            </a:r>
            <a:endParaRPr lang="en-US" altLang="zh-CN" dirty="0"/>
          </a:p>
          <a:p>
            <a:pPr lvl="0"/>
            <a:r>
              <a:rPr lang="zh-CN" altLang="en-US" dirty="0"/>
              <a:t>标题观点</a:t>
            </a:r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9093888" y="3660523"/>
            <a:ext cx="2425012" cy="1234025"/>
          </a:xfrm>
        </p:spPr>
        <p:txBody>
          <a:bodyPr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lang="zh-CN" altLang="en-US" sz="120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这里可以输入一段话，说明你的观点。这里可以输入一段话，说明你的观点。这里可以输入一段话，说明你的观点。这里可以输入一段话。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21"/>
          </p:nvPr>
        </p:nvSpPr>
        <p:spPr>
          <a:xfrm>
            <a:off x="664422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22"/>
          </p:nvPr>
        </p:nvSpPr>
        <p:spPr>
          <a:xfrm>
            <a:off x="3431496" y="1396495"/>
            <a:ext cx="2617522" cy="3460607"/>
          </a:xfrm>
          <a:custGeom>
            <a:avLst/>
            <a:gdLst>
              <a:gd name="connsiteX0" fmla="*/ 0 w 2617522"/>
              <a:gd name="connsiteY0" fmla="*/ 0 h 3460607"/>
              <a:gd name="connsiteX1" fmla="*/ 2617522 w 2617522"/>
              <a:gd name="connsiteY1" fmla="*/ 0 h 3460607"/>
              <a:gd name="connsiteX2" fmla="*/ 2617522 w 2617522"/>
              <a:gd name="connsiteY2" fmla="*/ 3460607 h 3460607"/>
              <a:gd name="connsiteX3" fmla="*/ 0 w 2617522"/>
              <a:gd name="connsiteY3" fmla="*/ 3460607 h 346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522" h="3460607">
                <a:moveTo>
                  <a:pt x="0" y="0"/>
                </a:moveTo>
                <a:lnTo>
                  <a:pt x="2617522" y="0"/>
                </a:lnTo>
                <a:lnTo>
                  <a:pt x="2617522" y="3460607"/>
                </a:lnTo>
                <a:lnTo>
                  <a:pt x="0" y="34606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9073295" y="3471099"/>
            <a:ext cx="2448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1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矩形: 圆角 8"/>
          <p:cNvSpPr/>
          <p:nvPr userDrawn="1"/>
        </p:nvSpPr>
        <p:spPr>
          <a:xfrm>
            <a:off x="3759201" y="1857830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103085" y="1714046"/>
            <a:ext cx="3893458" cy="3893458"/>
          </a:xfrm>
          <a:custGeom>
            <a:avLst/>
            <a:gdLst>
              <a:gd name="connsiteX0" fmla="*/ 1946729 w 3893458"/>
              <a:gd name="connsiteY0" fmla="*/ 0 h 3893458"/>
              <a:gd name="connsiteX1" fmla="*/ 3893458 w 3893458"/>
              <a:gd name="connsiteY1" fmla="*/ 1946729 h 3893458"/>
              <a:gd name="connsiteX2" fmla="*/ 1946729 w 3893458"/>
              <a:gd name="connsiteY2" fmla="*/ 3893458 h 3893458"/>
              <a:gd name="connsiteX3" fmla="*/ 0 w 3893458"/>
              <a:gd name="connsiteY3" fmla="*/ 1946729 h 3893458"/>
              <a:gd name="connsiteX4" fmla="*/ 1946729 w 3893458"/>
              <a:gd name="connsiteY4" fmla="*/ 0 h 38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3458" h="3893458">
                <a:moveTo>
                  <a:pt x="1946729" y="0"/>
                </a:moveTo>
                <a:cubicBezTo>
                  <a:pt x="3021878" y="0"/>
                  <a:pt x="3893458" y="871580"/>
                  <a:pt x="3893458" y="1946729"/>
                </a:cubicBezTo>
                <a:cubicBezTo>
                  <a:pt x="3893458" y="3021878"/>
                  <a:pt x="3021878" y="3893458"/>
                  <a:pt x="1946729" y="3893458"/>
                </a:cubicBezTo>
                <a:cubicBezTo>
                  <a:pt x="871580" y="3893458"/>
                  <a:pt x="0" y="3021878"/>
                  <a:pt x="0" y="1946729"/>
                </a:cubicBezTo>
                <a:cubicBezTo>
                  <a:pt x="0" y="871580"/>
                  <a:pt x="871580" y="0"/>
                  <a:pt x="1946729" y="0"/>
                </a:cubicBezTo>
                <a:close/>
              </a:path>
            </a:pathLst>
          </a:custGeom>
          <a:ln w="76200"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矩形: 圆角 19"/>
          <p:cNvSpPr/>
          <p:nvPr userDrawn="1"/>
        </p:nvSpPr>
        <p:spPr>
          <a:xfrm>
            <a:off x="3759201" y="3106931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/>
        </p:nvSpPr>
        <p:spPr>
          <a:xfrm>
            <a:off x="3759201" y="4356032"/>
            <a:ext cx="7329714" cy="1152000"/>
          </a:xfrm>
          <a:prstGeom prst="roundRect">
            <a:avLst>
              <a:gd name="adj" fmla="val 532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4图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399367" y="1353275"/>
            <a:ext cx="2654300" cy="2305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877300" y="1353275"/>
            <a:ext cx="2654300" cy="23050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0400" y="3739783"/>
            <a:ext cx="2654300" cy="2305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138334" y="3739783"/>
            <a:ext cx="2654300" cy="2305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3659339" y="2603474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28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9150711" y="2603474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 hasCustomPrompt="1"/>
          </p:nvPr>
        </p:nvSpPr>
        <p:spPr>
          <a:xfrm>
            <a:off x="3659339" y="1353275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3" name="文本占位符 31"/>
          <p:cNvSpPr>
            <a:spLocks noGrp="1"/>
          </p:cNvSpPr>
          <p:nvPr>
            <p:ph type="body" sz="quarter" idx="18" hasCustomPrompt="1"/>
          </p:nvPr>
        </p:nvSpPr>
        <p:spPr>
          <a:xfrm>
            <a:off x="9150710" y="1353275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21"/>
          </p:nvPr>
        </p:nvSpPr>
        <p:spPr>
          <a:xfrm>
            <a:off x="660400" y="1353275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1" name="图片占位符 40"/>
          <p:cNvSpPr>
            <a:spLocks noGrp="1"/>
          </p:cNvSpPr>
          <p:nvPr>
            <p:ph type="pic" sz="quarter" idx="22"/>
          </p:nvPr>
        </p:nvSpPr>
        <p:spPr>
          <a:xfrm>
            <a:off x="6138334" y="1353275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2" name="图片占位符 41"/>
          <p:cNvSpPr>
            <a:spLocks noGrp="1"/>
          </p:cNvSpPr>
          <p:nvPr>
            <p:ph type="pic" sz="quarter" idx="23"/>
          </p:nvPr>
        </p:nvSpPr>
        <p:spPr>
          <a:xfrm>
            <a:off x="3385927" y="3739783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24"/>
          </p:nvPr>
        </p:nvSpPr>
        <p:spPr>
          <a:xfrm>
            <a:off x="8863861" y="3739783"/>
            <a:ext cx="2654300" cy="230505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/>
          <p:nvPr userDrawn="1"/>
        </p:nvCxnSpPr>
        <p:spPr>
          <a:xfrm>
            <a:off x="660400" y="103915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25" hasCustomPrompt="1"/>
          </p:nvPr>
        </p:nvSpPr>
        <p:spPr>
          <a:xfrm>
            <a:off x="933812" y="4994388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7" name="文本占位符 26"/>
          <p:cNvSpPr>
            <a:spLocks noGrp="1"/>
          </p:cNvSpPr>
          <p:nvPr>
            <p:ph type="body" sz="quarter" idx="26" hasCustomPrompt="1"/>
          </p:nvPr>
        </p:nvSpPr>
        <p:spPr>
          <a:xfrm>
            <a:off x="6411746" y="4994388"/>
            <a:ext cx="2107477" cy="787839"/>
          </a:xfrm>
        </p:spPr>
        <p:txBody>
          <a:bodyPr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lang="zh-CN" altLang="en-US" sz="2000" kern="1200" spc="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请在这里输入你的内容图片可改</a:t>
            </a:r>
          </a:p>
        </p:txBody>
      </p:sp>
      <p:sp>
        <p:nvSpPr>
          <p:cNvPr id="38" name="文本占位符 31"/>
          <p:cNvSpPr>
            <a:spLocks noGrp="1"/>
          </p:cNvSpPr>
          <p:nvPr>
            <p:ph type="body" sz="quarter" idx="27" hasCustomPrompt="1"/>
          </p:nvPr>
        </p:nvSpPr>
        <p:spPr>
          <a:xfrm>
            <a:off x="933812" y="3744189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9" name="文本占位符 31"/>
          <p:cNvSpPr>
            <a:spLocks noGrp="1"/>
          </p:cNvSpPr>
          <p:nvPr>
            <p:ph type="body" sz="quarter" idx="28" hasCustomPrompt="1"/>
          </p:nvPr>
        </p:nvSpPr>
        <p:spPr>
          <a:xfrm>
            <a:off x="6411746" y="3744189"/>
            <a:ext cx="2107477" cy="1238250"/>
          </a:xfrm>
        </p:spPr>
        <p:txBody>
          <a:bodyPr/>
          <a:lstStyle>
            <a:lvl1pPr marL="0" indent="0">
              <a:buFontTx/>
              <a:buNone/>
              <a:defRPr lang="zh-CN" altLang="en-US" sz="7200" kern="1200" spc="300" dirty="0" smtClean="0">
                <a:solidFill>
                  <a:schemeClr val="bg1">
                    <a:alpha val="16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63797"/>
            <a:ext cx="1945767" cy="427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76028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-6350" y="2763802"/>
            <a:ext cx="12192000" cy="66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509739" y="2808935"/>
            <a:ext cx="9233879" cy="668444"/>
          </a:xfrm>
          <a:noFill/>
        </p:spPr>
        <p:txBody>
          <a:bodyPr anchor="ctr" anchorCtr="1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4630057" y="1628568"/>
            <a:ext cx="6501370" cy="663575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452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9724058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段1图式_上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1163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660400" y="3390571"/>
            <a:ext cx="10858500" cy="663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9724058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256" y="345937"/>
            <a:ext cx="384629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13657" y="345937"/>
            <a:ext cx="108000" cy="5621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9233879" cy="66357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643063" y="1384301"/>
            <a:ext cx="2164555" cy="4553747"/>
          </a:xfrm>
          <a:custGeom>
            <a:avLst/>
            <a:gdLst>
              <a:gd name="connsiteX0" fmla="*/ 82375 w 2164555"/>
              <a:gd name="connsiteY0" fmla="*/ 0 h 4553747"/>
              <a:gd name="connsiteX1" fmla="*/ 2060749 w 2164555"/>
              <a:gd name="connsiteY1" fmla="*/ 0 h 4553747"/>
              <a:gd name="connsiteX2" fmla="*/ 2069951 w 2164555"/>
              <a:gd name="connsiteY2" fmla="*/ 1858 h 4553747"/>
              <a:gd name="connsiteX3" fmla="*/ 2152383 w 2164555"/>
              <a:gd name="connsiteY3" fmla="*/ 84291 h 4553747"/>
              <a:gd name="connsiteX4" fmla="*/ 2164555 w 2164555"/>
              <a:gd name="connsiteY4" fmla="*/ 144579 h 4553747"/>
              <a:gd name="connsiteX5" fmla="*/ 2164555 w 2164555"/>
              <a:gd name="connsiteY5" fmla="*/ 4398853 h 4553747"/>
              <a:gd name="connsiteX6" fmla="*/ 2152383 w 2164555"/>
              <a:gd name="connsiteY6" fmla="*/ 4459142 h 4553747"/>
              <a:gd name="connsiteX7" fmla="*/ 2009657 w 2164555"/>
              <a:gd name="connsiteY7" fmla="*/ 4553747 h 4553747"/>
              <a:gd name="connsiteX8" fmla="*/ 133467 w 2164555"/>
              <a:gd name="connsiteY8" fmla="*/ 4553747 h 4553747"/>
              <a:gd name="connsiteX9" fmla="*/ 23937 w 2164555"/>
              <a:gd name="connsiteY9" fmla="*/ 4508378 h 4553747"/>
              <a:gd name="connsiteX10" fmla="*/ 0 w 2164555"/>
              <a:gd name="connsiteY10" fmla="*/ 4472875 h 4553747"/>
              <a:gd name="connsiteX11" fmla="*/ 0 w 2164555"/>
              <a:gd name="connsiteY11" fmla="*/ 70557 h 4553747"/>
              <a:gd name="connsiteX12" fmla="*/ 23937 w 2164555"/>
              <a:gd name="connsiteY12" fmla="*/ 35054 h 4553747"/>
              <a:gd name="connsiteX13" fmla="*/ 73174 w 2164555"/>
              <a:gd name="connsiteY13" fmla="*/ 1858 h 455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64555" h="4553747">
                <a:moveTo>
                  <a:pt x="82375" y="0"/>
                </a:moveTo>
                <a:lnTo>
                  <a:pt x="2060749" y="0"/>
                </a:lnTo>
                <a:lnTo>
                  <a:pt x="2069951" y="1858"/>
                </a:lnTo>
                <a:cubicBezTo>
                  <a:pt x="2107014" y="17535"/>
                  <a:pt x="2136707" y="47227"/>
                  <a:pt x="2152383" y="84291"/>
                </a:cubicBezTo>
                <a:lnTo>
                  <a:pt x="2164555" y="144579"/>
                </a:lnTo>
                <a:lnTo>
                  <a:pt x="2164555" y="4398853"/>
                </a:lnTo>
                <a:lnTo>
                  <a:pt x="2152383" y="4459142"/>
                </a:lnTo>
                <a:cubicBezTo>
                  <a:pt x="2128868" y="4514737"/>
                  <a:pt x="2073818" y="4553747"/>
                  <a:pt x="2009657" y="4553747"/>
                </a:cubicBezTo>
                <a:lnTo>
                  <a:pt x="133467" y="4553747"/>
                </a:lnTo>
                <a:cubicBezTo>
                  <a:pt x="90693" y="4553747"/>
                  <a:pt x="51968" y="4536410"/>
                  <a:pt x="23937" y="4508378"/>
                </a:cubicBezTo>
                <a:lnTo>
                  <a:pt x="0" y="4472875"/>
                </a:lnTo>
                <a:lnTo>
                  <a:pt x="0" y="70557"/>
                </a:lnTo>
                <a:lnTo>
                  <a:pt x="23937" y="35054"/>
                </a:lnTo>
                <a:cubicBezTo>
                  <a:pt x="37953" y="21038"/>
                  <a:pt x="54642" y="9696"/>
                  <a:pt x="73174" y="18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33" y="429161"/>
            <a:ext cx="1958467" cy="475716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667143" y="6369559"/>
            <a:ext cx="20325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spc="300" dirty="0">
                <a:solidFill>
                  <a:schemeClr val="bg2">
                    <a:lumMod val="25000"/>
                    <a:alpha val="42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厚德健行 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3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660400" y="1016002"/>
            <a:ext cx="10858500" cy="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60400" y="4079737"/>
            <a:ext cx="9233879" cy="6635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等分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3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072103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39"/>
          <p:cNvSpPr>
            <a:spLocks noGrp="1"/>
          </p:cNvSpPr>
          <p:nvPr>
            <p:ph type="pic" sz="quarter" idx="22"/>
          </p:nvPr>
        </p:nvSpPr>
        <p:spPr>
          <a:xfrm>
            <a:off x="4068000" y="0"/>
            <a:ext cx="406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39"/>
          <p:cNvSpPr>
            <a:spLocks noGrp="1"/>
          </p:cNvSpPr>
          <p:nvPr>
            <p:ph type="pic" sz="quarter" idx="23"/>
          </p:nvPr>
        </p:nvSpPr>
        <p:spPr>
          <a:xfrm>
            <a:off x="8127324" y="0"/>
            <a:ext cx="4076676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等分全图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9"/>
          <p:cNvSpPr>
            <a:spLocks noGrp="1"/>
          </p:cNvSpPr>
          <p:nvPr>
            <p:ph type="pic" sz="quarter" idx="24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39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39"/>
          <p:cNvSpPr>
            <a:spLocks noGrp="1"/>
          </p:cNvSpPr>
          <p:nvPr>
            <p:ph type="pic" sz="quarter" idx="26"/>
          </p:nvPr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39"/>
          <p:cNvSpPr>
            <a:spLocks noGrp="1"/>
          </p:cNvSpPr>
          <p:nvPr>
            <p:ph type="pic" sz="quarter" idx="27"/>
          </p:nvPr>
        </p:nvSpPr>
        <p:spPr>
          <a:xfrm>
            <a:off x="6096000" y="0"/>
            <a:ext cx="3048000" cy="6858000"/>
          </a:xfrm>
          <a:custGeom>
            <a:avLst/>
            <a:gdLst>
              <a:gd name="connsiteX0" fmla="*/ 0 w 2654300"/>
              <a:gd name="connsiteY0" fmla="*/ 0 h 2305050"/>
              <a:gd name="connsiteX1" fmla="*/ 2654300 w 2654300"/>
              <a:gd name="connsiteY1" fmla="*/ 0 h 2305050"/>
              <a:gd name="connsiteX2" fmla="*/ 2654300 w 2654300"/>
              <a:gd name="connsiteY2" fmla="*/ 2305050 h 2305050"/>
              <a:gd name="connsiteX3" fmla="*/ 0 w 2654300"/>
              <a:gd name="connsiteY3" fmla="*/ 230505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2305050">
                <a:moveTo>
                  <a:pt x="0" y="0"/>
                </a:moveTo>
                <a:lnTo>
                  <a:pt x="2654300" y="0"/>
                </a:lnTo>
                <a:lnTo>
                  <a:pt x="2654300" y="2305050"/>
                </a:lnTo>
                <a:lnTo>
                  <a:pt x="0" y="2305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998424" y="1484311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1484313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346199"/>
            <a:ext cx="7287114" cy="240566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>
                <a:solidFill>
                  <a:schemeClr val="accent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D4E68-F11D-4361-8C3A-7B444C600E52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2F68-A850-446D-85C8-0E7954AA3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AB183-5463-43E3-B8E7-CFF7F6EA2C57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EFA20-DE4F-4A15-BB81-C2D9A63BE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10858500" cy="6635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F0CA4-2368-4D59-8FBB-2D65A51BC434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D1B2-A81C-44B8-9F41-403C7D1553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accent1"/>
          </a:solidFill>
          <a:latin typeface="+mj-lt"/>
          <a:ea typeface="方正小标宋简体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slideLayout" Target="../slideLayouts/slideLayout34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0.png"/><Relationship Id="rId2" Type="http://schemas.openxmlformats.org/officeDocument/2006/relationships/tags" Target="../tags/tag19.xml"/><Relationship Id="rId16" Type="http://schemas.openxmlformats.org/officeDocument/2006/relationships/image" Target="../media/image10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image" Target="../media/image9.png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65" y="1075152"/>
            <a:ext cx="5182791" cy="518279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484313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91954" y="1484311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3549208" y="5660249"/>
            <a:ext cx="7287114" cy="41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2024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年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7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26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日 </a:t>
            </a:r>
          </a:p>
        </p:txBody>
      </p:sp>
      <p:sp>
        <p:nvSpPr>
          <p:cNvPr id="11" name="文本占位符 4"/>
          <p:cNvSpPr txBox="1"/>
          <p:nvPr/>
        </p:nvSpPr>
        <p:spPr>
          <a:xfrm>
            <a:off x="3549208" y="4755253"/>
            <a:ext cx="7287114" cy="410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汇报人：</a:t>
            </a:r>
            <a:r>
              <a:rPr lang="zh-CN" altLang="en-US" sz="1800" dirty="0">
                <a:solidFill>
                  <a:srgbClr val="005AAA"/>
                </a:solidFill>
                <a:latin typeface="Arial" panose="020B0604020202020204"/>
                <a:ea typeface="微软雅黑" panose="020B0503020204020204" charset="-122"/>
              </a:rPr>
              <a:t>秦睿思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文本占位符 27"/>
          <p:cNvSpPr txBox="1"/>
          <p:nvPr/>
        </p:nvSpPr>
        <p:spPr>
          <a:xfrm>
            <a:off x="3549208" y="2368891"/>
            <a:ext cx="7287114" cy="238680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600" b="1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ML and Data Analysis Practice Presentation</a:t>
            </a:r>
            <a:endParaRPr kumimoji="0" lang="zh-CN" altLang="en-US" sz="6600" b="1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0462781" y="3466936"/>
            <a:ext cx="31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4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ZHEJIANG  UNIVERSITY  OF  TECHNOLOGY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14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549208" y="4569997"/>
            <a:ext cx="7287114" cy="0"/>
          </a:xfrm>
          <a:prstGeom prst="line">
            <a:avLst/>
          </a:prstGeom>
          <a:ln w="127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7" y="1585598"/>
            <a:ext cx="1944328" cy="3170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7422"/>
            <a:ext cx="3172408" cy="14613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452455"/>
            <a:ext cx="3082658" cy="677845"/>
          </a:xfrm>
          <a:prstGeom prst="rect">
            <a:avLst/>
          </a:prstGeom>
        </p:spPr>
      </p:pic>
      <p:sp>
        <p:nvSpPr>
          <p:cNvPr id="19" name="文本占位符 4"/>
          <p:cNvSpPr txBox="1"/>
          <p:nvPr/>
        </p:nvSpPr>
        <p:spPr>
          <a:xfrm>
            <a:off x="3549208" y="5226754"/>
            <a:ext cx="7287114" cy="410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小组成员：马晨烨、杨潇林、吴菲涵、阮扬程</a:t>
            </a:r>
            <a:r>
              <a:rPr lang="zh-CN" altLang="en-US" sz="1800" dirty="0">
                <a:solidFill>
                  <a:srgbClr val="005AAA"/>
                </a:solidFill>
                <a:latin typeface="Arial" panose="020B0604020202020204"/>
                <a:ea typeface="微软雅黑" panose="020B0503020204020204" charset="-122"/>
              </a:rPr>
              <a:t>、秦睿思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494077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Income Distribution by Category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7098" y="1412776"/>
            <a:ext cx="5545137" cy="4032448"/>
          </a:xfrm>
          <a:prstGeom prst="rect">
            <a:avLst/>
          </a:prstGeom>
          <a:solidFill>
            <a:srgbClr val="0F6FC6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0865" y="1412776"/>
            <a:ext cx="5545137" cy="40324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226" y="1862967"/>
            <a:ext cx="4673613" cy="3262432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795E2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categorize_income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'10000-30000'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'30001-60000'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'60001-90000'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90000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income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120000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'90001-120000'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AF00D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'Out of Range'</a:t>
            </a:r>
            <a:endParaRPr lang="en-US" altLang="zh-CN" b="1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sz="8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055440" y="5013176"/>
            <a:ext cx="648072" cy="0"/>
          </a:xfrm>
          <a:prstGeom prst="line">
            <a:avLst/>
          </a:prstGeom>
          <a:noFill/>
          <a:ln w="38100" cap="flat" cmpd="sng" algn="ctr">
            <a:solidFill>
              <a:srgbClr val="0F6FC6"/>
            </a:solidFill>
            <a:prstDash val="solid"/>
            <a:miter lim="800000"/>
          </a:ln>
          <a:effectLst/>
        </p:spPr>
      </p:cxnSp>
      <p:sp>
        <p:nvSpPr>
          <p:cNvPr id="29" name="文本框 28"/>
          <p:cNvSpPr txBox="1"/>
          <p:nvPr/>
        </p:nvSpPr>
        <p:spPr>
          <a:xfrm>
            <a:off x="1651954" y="1357208"/>
            <a:ext cx="341548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800" b="1" dirty="0">
                <a:solidFill>
                  <a:srgbClr val="0F6FC6"/>
                </a:solidFill>
                <a:latin typeface="+mn-ea"/>
              </a:rPr>
              <a:t>Category income</a:t>
            </a:r>
            <a:endParaRPr lang="zh-CN" altLang="en-US" sz="2800" b="1" dirty="0">
              <a:solidFill>
                <a:srgbClr val="0F6FC6"/>
              </a:solidFill>
              <a:latin typeface="+mn-ea"/>
            </a:endParaRPr>
          </a:p>
        </p:txBody>
      </p:sp>
      <p:graphicFrame>
        <p:nvGraphicFramePr>
          <p:cNvPr id="30" name="图表 29"/>
          <p:cNvGraphicFramePr/>
          <p:nvPr/>
        </p:nvGraphicFramePr>
        <p:xfrm>
          <a:off x="6268296" y="1617977"/>
          <a:ext cx="5128710" cy="3523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598112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Classify according to their </a:t>
            </a:r>
            <a:r>
              <a:rPr lang="en-US" altLang="zh-CN" sz="2400" b="1" spc="50" dirty="0" err="1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TotalChildren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022" y="950655"/>
            <a:ext cx="5584103" cy="4504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5875" y="1015167"/>
            <a:ext cx="5393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child_counts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value_counts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生成柱状图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child_counts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plot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kind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'bar'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xlabel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ylabel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'Number'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'Bicycle buyers are classified according to their 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enumerate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child_counts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'black'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ha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'center'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917930" y="2919853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Load Packages and Data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2917930" y="354631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Data Cleansing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17825" y="417385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Exploratory Data Analysis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7825" y="4886960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Feature Selection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7825" y="560006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Machine Learning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99633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correlation analysis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875" y="1538705"/>
            <a:ext cx="50247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numeric_data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select_dtypes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'int64'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'float64'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spearman_corr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numeric_data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corr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'spearman'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spearman_corr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Using seaborn to draw a heat map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sns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heatmap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spearman_corr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annot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cmap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coolwarm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endParaRPr lang="zh-CN" altLang="en-US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98" y="775811"/>
            <a:ext cx="5775461" cy="5340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69817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Feature Selection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0559" y="1143758"/>
            <a:ext cx="56149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与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Category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最相关的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5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个变量，按相关性强度排序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：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PostalCode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: -0.206579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NumberChildrenAtHome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: 0.167753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TotalChildren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: 0.154639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NumberCarsOwned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: 0.091606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简"/>
                <a:ea typeface="+mj-ea"/>
              </a:rPr>
              <a:t>Amount: -0.076502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F6FC6"/>
              </a:solidFill>
              <a:effectLst/>
              <a:uLnTx/>
              <a:uFillTx/>
              <a:latin typeface="微软简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所以选择这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5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+mn-ea"/>
              </a:rPr>
              <a:t>个变量作为后面的特征变量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3" y="914837"/>
            <a:ext cx="5905517" cy="5151621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0567035" y="3513455"/>
            <a:ext cx="44259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567035" y="2269490"/>
            <a:ext cx="44259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567035" y="1875790"/>
            <a:ext cx="44259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567035" y="2861945"/>
            <a:ext cx="44259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567035" y="3227705"/>
            <a:ext cx="44259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5" y="945978"/>
            <a:ext cx="5400775" cy="4516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917930" y="2919853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Load Packages and Data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2917930" y="354631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Data Cleansing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17825" y="417385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Exploratory Data Analysis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7825" y="4886960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Feature Selection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7825" y="560006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Machine Learning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12" y="475639"/>
            <a:ext cx="7934325" cy="5210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677336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Linear regression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2150"/>
            <a:ext cx="2731770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0514" y="1222408"/>
            <a:ext cx="35805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创建整个处理流程</a:t>
            </a:r>
            <a:endParaRPr lang="zh-CN" altLang="en-US" sz="1600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Pipeline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steps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[(</a:t>
            </a:r>
            <a:r>
              <a:rPr lang="en-US" altLang="zh-CN" sz="1600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'preprocessor'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preprocessor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(</a:t>
            </a:r>
            <a:r>
              <a:rPr lang="en-US" altLang="zh-CN" sz="1600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'regressor'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LinearRegression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())])</a:t>
            </a:r>
          </a:p>
          <a:p>
            <a:b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划分训练集和测试集</a:t>
            </a:r>
            <a:endParaRPr lang="zh-CN" altLang="en-US" sz="1600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test_size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0.2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训练模型</a:t>
            </a:r>
            <a:endParaRPr lang="zh-CN" altLang="en-US" sz="1600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预测</a:t>
            </a:r>
            <a:endParaRPr lang="zh-CN" altLang="en-US" sz="1600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1176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449" y="246477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2932" y="311180"/>
            <a:ext cx="18614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Radar chart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9355" y="742950"/>
            <a:ext cx="1855470" cy="838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37040" y="149140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04140" y="-711468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65540" y="-571768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994140" y="-604094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0160" y="5869684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79" y="6503868"/>
            <a:ext cx="2941941" cy="4411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98494" y="1781309"/>
            <a:ext cx="10651738" cy="4104680"/>
          </a:xfrm>
          <a:prstGeom prst="rect">
            <a:avLst/>
          </a:prstGeom>
          <a:solidFill>
            <a:srgbClr val="DBEF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grpSp>
        <p:nvGrpSpPr>
          <p:cNvPr id="30" name="PA-组合 23"/>
          <p:cNvGrpSpPr/>
          <p:nvPr>
            <p:custDataLst>
              <p:tags r:id="rId1"/>
            </p:custDataLst>
          </p:nvPr>
        </p:nvGrpSpPr>
        <p:grpSpPr>
          <a:xfrm>
            <a:off x="5551075" y="2236277"/>
            <a:ext cx="3139401" cy="1390038"/>
            <a:chOff x="6980546" y="3377106"/>
            <a:chExt cx="1448691" cy="1390038"/>
          </a:xfrm>
        </p:grpSpPr>
        <p:sp>
          <p:nvSpPr>
            <p:cNvPr id="31" name="PA-文本框 24"/>
            <p:cNvSpPr txBox="1"/>
            <p:nvPr>
              <p:custDataLst>
                <p:tags r:id="rId11"/>
              </p:custDataLst>
            </p:nvPr>
          </p:nvSpPr>
          <p:spPr>
            <a:xfrm>
              <a:off x="6980546" y="3377106"/>
              <a:ext cx="144869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Didot"/>
                </a:rPr>
                <a:t>Tota</a:t>
              </a:r>
              <a:r>
                <a:rPr lang="en-US" altLang="zh-CN" sz="2800" kern="0" dirty="0" err="1">
                  <a:solidFill>
                    <a:srgbClr val="0F6FC6"/>
                  </a:solidFill>
                  <a:latin typeface="Didot"/>
                </a:rPr>
                <a:t>lChildren</a:t>
              </a:r>
              <a:endPara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Didot"/>
              </a:endParaRPr>
            </a:p>
          </p:txBody>
        </p:sp>
        <p:sp>
          <p:nvSpPr>
            <p:cNvPr id="32" name="PA-文本框 25"/>
            <p:cNvSpPr txBox="1"/>
            <p:nvPr>
              <p:custDataLst>
                <p:tags r:id="rId12"/>
              </p:custDataLst>
            </p:nvPr>
          </p:nvSpPr>
          <p:spPr>
            <a:xfrm>
              <a:off x="7065242" y="4182369"/>
              <a:ext cx="1254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微软雅黑Light"/>
                </a:rPr>
                <a:t>0.03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微软雅黑Light"/>
              </a:endParaRPr>
            </a:p>
          </p:txBody>
        </p:sp>
      </p:grpSp>
      <p:grpSp>
        <p:nvGrpSpPr>
          <p:cNvPr id="34" name="PA-组合 32"/>
          <p:cNvGrpSpPr/>
          <p:nvPr>
            <p:custDataLst>
              <p:tags r:id="rId2"/>
            </p:custDataLst>
          </p:nvPr>
        </p:nvGrpSpPr>
        <p:grpSpPr>
          <a:xfrm>
            <a:off x="8690476" y="2197395"/>
            <a:ext cx="3075572" cy="1457676"/>
            <a:chOff x="7360008" y="3085930"/>
            <a:chExt cx="3083576" cy="2309575"/>
          </a:xfrm>
        </p:grpSpPr>
        <p:sp>
          <p:nvSpPr>
            <p:cNvPr id="35" name="PA-文本框 33"/>
            <p:cNvSpPr txBox="1"/>
            <p:nvPr>
              <p:custDataLst>
                <p:tags r:id="rId9"/>
              </p:custDataLst>
            </p:nvPr>
          </p:nvSpPr>
          <p:spPr>
            <a:xfrm>
              <a:off x="7360008" y="3085930"/>
              <a:ext cx="3083576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Didot"/>
                </a:rPr>
                <a:t>YearlyIncome</a:t>
              </a:r>
            </a:p>
          </p:txBody>
        </p:sp>
        <p:sp>
          <p:nvSpPr>
            <p:cNvPr id="36" name="PA-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8197595" y="4468974"/>
              <a:ext cx="1254154" cy="92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altLang="zh-CN" sz="3200" kern="0" dirty="0">
                  <a:solidFill>
                    <a:srgbClr val="0F6FC6"/>
                  </a:solidFill>
                  <a:latin typeface="微软雅黑Light"/>
                </a:rPr>
                <a:t>0.9</a:t>
              </a:r>
              <a:endParaRPr lang="zh-CN" altLang="en-US" sz="3200" kern="0" dirty="0">
                <a:solidFill>
                  <a:srgbClr val="0F6FC6"/>
                </a:solidFill>
                <a:latin typeface="微软雅黑Light"/>
              </a:endParaRPr>
            </a:p>
          </p:txBody>
        </p:sp>
      </p:grpSp>
      <p:grpSp>
        <p:nvGrpSpPr>
          <p:cNvPr id="42" name="PA-组合 23"/>
          <p:cNvGrpSpPr/>
          <p:nvPr>
            <p:custDataLst>
              <p:tags r:id="rId3"/>
            </p:custDataLst>
          </p:nvPr>
        </p:nvGrpSpPr>
        <p:grpSpPr>
          <a:xfrm>
            <a:off x="5443130" y="3785288"/>
            <a:ext cx="4359447" cy="1468287"/>
            <a:chOff x="6715467" y="3037190"/>
            <a:chExt cx="4359447" cy="1468287"/>
          </a:xfrm>
        </p:grpSpPr>
        <p:sp>
          <p:nvSpPr>
            <p:cNvPr id="43" name="PA-文本框 24"/>
            <p:cNvSpPr txBox="1"/>
            <p:nvPr>
              <p:custDataLst>
                <p:tags r:id="rId7"/>
              </p:custDataLst>
            </p:nvPr>
          </p:nvSpPr>
          <p:spPr>
            <a:xfrm>
              <a:off x="6715467" y="3037190"/>
              <a:ext cx="435944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Didot"/>
                </a:rPr>
                <a:t>NumberCarsOwned</a:t>
              </a:r>
            </a:p>
          </p:txBody>
        </p:sp>
        <p:sp>
          <p:nvSpPr>
            <p:cNvPr id="44" name="PA-文本框 25"/>
            <p:cNvSpPr txBox="1"/>
            <p:nvPr>
              <p:custDataLst>
                <p:tags r:id="rId8"/>
              </p:custDataLst>
            </p:nvPr>
          </p:nvSpPr>
          <p:spPr>
            <a:xfrm>
              <a:off x="7779634" y="3920702"/>
              <a:ext cx="1254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altLang="zh-CN" sz="3200" kern="0" dirty="0">
                  <a:solidFill>
                    <a:srgbClr val="0F6FC6"/>
                  </a:solidFill>
                  <a:latin typeface="微软雅黑Light"/>
                </a:rPr>
                <a:t>0.45</a:t>
              </a:r>
              <a:endParaRPr lang="zh-CN" altLang="en-US" sz="3200" kern="0" dirty="0">
                <a:solidFill>
                  <a:srgbClr val="0F6FC6"/>
                </a:solidFill>
                <a:latin typeface="微软雅黑Light"/>
              </a:endParaRPr>
            </a:p>
          </p:txBody>
        </p:sp>
      </p:grpSp>
      <p:grpSp>
        <p:nvGrpSpPr>
          <p:cNvPr id="46" name="PA-组合 32"/>
          <p:cNvGrpSpPr/>
          <p:nvPr>
            <p:custDataLst>
              <p:tags r:id="rId4"/>
            </p:custDataLst>
          </p:nvPr>
        </p:nvGrpSpPr>
        <p:grpSpPr>
          <a:xfrm>
            <a:off x="9694091" y="3830697"/>
            <a:ext cx="1299415" cy="1496682"/>
            <a:chOff x="6951588" y="3533152"/>
            <a:chExt cx="1299415" cy="956099"/>
          </a:xfrm>
        </p:grpSpPr>
        <p:sp>
          <p:nvSpPr>
            <p:cNvPr id="47" name="PA-文本框 33"/>
            <p:cNvSpPr txBox="1"/>
            <p:nvPr>
              <p:custDataLst>
                <p:tags r:id="rId5"/>
              </p:custDataLst>
            </p:nvPr>
          </p:nvSpPr>
          <p:spPr>
            <a:xfrm>
              <a:off x="6996848" y="3533152"/>
              <a:ext cx="1254155" cy="3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F6FC6"/>
                  </a:solidFill>
                  <a:effectLst/>
                  <a:uLnTx/>
                  <a:uFillTx/>
                  <a:latin typeface="Didot"/>
                </a:rPr>
                <a:t>Age</a:t>
              </a:r>
            </a:p>
          </p:txBody>
        </p:sp>
        <p:sp>
          <p:nvSpPr>
            <p:cNvPr id="48" name="PA-文本框 34"/>
            <p:cNvSpPr txBox="1"/>
            <p:nvPr>
              <p:custDataLst>
                <p:tags r:id="rId6"/>
              </p:custDataLst>
            </p:nvPr>
          </p:nvSpPr>
          <p:spPr>
            <a:xfrm>
              <a:off x="6951588" y="4115689"/>
              <a:ext cx="1254155" cy="373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altLang="zh-CN" sz="3200" kern="0" dirty="0">
                  <a:solidFill>
                    <a:srgbClr val="0F6FC6"/>
                  </a:solidFill>
                  <a:latin typeface="微软雅黑Light"/>
                </a:rPr>
                <a:t>0.08</a:t>
              </a:r>
              <a:endParaRPr lang="zh-CN" altLang="en-US" sz="3200" kern="0" dirty="0">
                <a:solidFill>
                  <a:srgbClr val="0F6FC6"/>
                </a:solidFill>
                <a:latin typeface="微软雅黑Ligh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4788" y="1719794"/>
            <a:ext cx="5014881" cy="4205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9" y="1952082"/>
            <a:ext cx="6034405" cy="39630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0180" y="-18613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158729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Improved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9770"/>
            <a:ext cx="1511300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11424" y="2677416"/>
            <a:ext cx="4392488" cy="6217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微软雅黑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77191" y="1497955"/>
            <a:ext cx="47221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处理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Gender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和</a:t>
            </a:r>
            <a:r>
              <a:rPr lang="en-US" altLang="zh-CN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MaritalStatus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gender_mapping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'F'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'Gender'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'Gender'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gender_mapping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marital_status_mapping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'M'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  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根据实际数据调整映射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MaritalStatus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MaritalStatus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marital_status_mapping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5" y="843597"/>
            <a:ext cx="5808345" cy="45180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4660" y="1079500"/>
            <a:ext cx="1628775" cy="47180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spc="300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启功字体简体" panose="03000509000000000000" pitchFamily="65" charset="-122"/>
                <a:ea typeface="启功字体简体" panose="03000509000000000000" pitchFamily="65" charset="-122"/>
              </a:rPr>
              <a:t> BEFORE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23522" y="506722"/>
            <a:ext cx="1555115" cy="47180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spc="300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启功字体简体" panose="03000509000000000000" pitchFamily="65" charset="-122"/>
                <a:ea typeface="启功字体简体" panose="03000509000000000000" pitchFamily="65" charset="-122"/>
              </a:rPr>
              <a:t> AFTER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2238" y="992731"/>
            <a:ext cx="2370025" cy="7620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280" y="5356620"/>
            <a:ext cx="2469094" cy="76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91137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Logistic regression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9770"/>
            <a:ext cx="2903220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95788" y="1137543"/>
            <a:ext cx="48288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Accuracy: 0.5504587155963303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分类报告: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               precision    recall  f1-score   support  category 1       0.51      0.83      0.63        52  category 2       0.63      0.76      0.69        59  category 3       0.55      0.82      0.66        44  category 4       0.53      0.82      0.65        38  category 5       0.60      0.46      0.52        26  category 6       0.43      0.15      0.22        40  category 7       0.78      0.30      0.44        23  category 8       0.00      0.00      0.00        11  category 9       0.00      0.00      0.00        34    accuracy                                    0.55       327   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macro avg       0.45      0.46       0.42       327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weighted avg   0.49      0.55      0.49       327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31609" y="1004935"/>
            <a:ext cx="482888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模型训练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LogisticRegression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max_iter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1000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性能评估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zh-CN" b="1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"Accuracy:"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accuracy_score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zh-CN" altLang="en-US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分类报告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altLang="zh-CN" b="1" dirty="0">
                <a:solidFill>
                  <a:srgbClr val="EE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classification_report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endParaRPr lang="en-US" altLang="zh-CN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>
            <p:custDataLst>
              <p:tags r:id="rId1"/>
            </p:custDataLst>
          </p:nvPr>
        </p:nvSpPr>
        <p:spPr>
          <a:xfrm>
            <a:off x="5203873" y="3255804"/>
            <a:ext cx="550893" cy="550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>
            <p:custDataLst>
              <p:tags r:id="rId2"/>
            </p:custDataLst>
          </p:nvPr>
        </p:nvSpPr>
        <p:spPr>
          <a:xfrm>
            <a:off x="5203873" y="4759545"/>
            <a:ext cx="550893" cy="5508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50004" y="6331608"/>
            <a:ext cx="27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768395">
                    <a:lumMod val="40000"/>
                    <a:lumOff val="60000"/>
                  </a:srgbClr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厚德健行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1196264" y="4530085"/>
            <a:ext cx="30365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047845" y="333196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BikeBuyers2.xlsx</a:t>
            </a:r>
          </a:p>
        </p:txBody>
      </p:sp>
      <p:sp>
        <p:nvSpPr>
          <p:cNvPr id="43" name="文本框 42"/>
          <p:cNvSpPr txBox="1"/>
          <p:nvPr>
            <p:custDataLst>
              <p:tags r:id="rId4"/>
            </p:custDataLst>
          </p:nvPr>
        </p:nvSpPr>
        <p:spPr>
          <a:xfrm>
            <a:off x="5226056" y="3321407"/>
            <a:ext cx="5275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6047845" y="483028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Zombie Enterprise</a:t>
            </a:r>
          </a:p>
        </p:txBody>
      </p:sp>
      <p:sp>
        <p:nvSpPr>
          <p:cNvPr id="59" name="文本框 58"/>
          <p:cNvSpPr txBox="1"/>
          <p:nvPr>
            <p:custDataLst>
              <p:tags r:id="rId6"/>
            </p:custDataLst>
          </p:nvPr>
        </p:nvSpPr>
        <p:spPr>
          <a:xfrm>
            <a:off x="5226056" y="4831450"/>
            <a:ext cx="5275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1128395" y="3763010"/>
            <a:ext cx="3209925" cy="360680"/>
          </a:xfrm>
        </p:spPr>
        <p:txBody>
          <a:bodyPr>
            <a:noAutofit/>
          </a:bodyPr>
          <a:lstStyle>
            <a:lvl1pPr marL="0" indent="0" algn="dist">
              <a:buFontTx/>
              <a:buNone/>
              <a:defRPr sz="1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sz="4000" dirty="0"/>
              <a:t>CONTENTS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43770" y="4831715"/>
            <a:ext cx="2348230" cy="12109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pc="300" dirty="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knowledge.csv</a:t>
            </a:r>
          </a:p>
          <a:p>
            <a:pPr algn="l">
              <a:lnSpc>
                <a:spcPct val="120000"/>
              </a:lnSpc>
            </a:pPr>
            <a:r>
              <a:rPr lang="zh-CN" altLang="en-US" sz="1600" spc="300" dirty="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money.csv</a:t>
            </a:r>
          </a:p>
          <a:p>
            <a:pPr algn="l">
              <a:lnSpc>
                <a:spcPct val="120000"/>
              </a:lnSpc>
            </a:pPr>
            <a:r>
              <a:rPr lang="zh-CN" altLang="en-US" sz="1600" spc="300" dirty="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year_report.csv</a:t>
            </a:r>
          </a:p>
          <a:p>
            <a:pPr algn="l">
              <a:lnSpc>
                <a:spcPct val="120000"/>
              </a:lnSpc>
            </a:pPr>
            <a:r>
              <a:rPr lang="zh-CN" altLang="en-US" sz="1600" spc="300" dirty="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rPr>
              <a:t>base.csv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546146" cy="444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Sigmoid Curve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60141" y="1559018"/>
            <a:ext cx="3077845" cy="4356100"/>
          </a:xfrm>
          <a:prstGeom prst="rect">
            <a:avLst/>
          </a:prstGeom>
          <a:solidFill>
            <a:srgbClr val="DBEF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87488" y="1838960"/>
            <a:ext cx="2718752" cy="9679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F6FC6"/>
                </a:solidFill>
                <a:latin typeface="微软雅黑Light"/>
              </a:rPr>
              <a:t>Y-axis: Input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F6FC6"/>
                </a:solidFill>
                <a:latin typeface="微软雅黑Light"/>
              </a:rPr>
              <a:t>X-axis: Output</a:t>
            </a:r>
            <a:endParaRPr lang="zh-CN" altLang="en-US" sz="2000" b="1" dirty="0">
              <a:solidFill>
                <a:srgbClr val="0F6FC6"/>
              </a:solidFill>
              <a:latin typeface="微软雅黑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A6B10D-BA25-CAA4-4BC9-53DE01F06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82" y="968137"/>
            <a:ext cx="6363831" cy="4877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67485" y="3132499"/>
            <a:ext cx="2797521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dirty="0" err="1"/>
              <a:t>def</a:t>
            </a:r>
            <a:r>
              <a:rPr lang="en-US" altLang="zh-CN" sz="1400" dirty="0"/>
              <a:t> sigmoid(</a:t>
            </a:r>
            <a:r>
              <a:rPr lang="en-US" altLang="zh-CN" sz="1400" i="1" dirty="0"/>
              <a:t>x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/>
              <a:t>    return 1 / (1 + </a:t>
            </a:r>
            <a:r>
              <a:rPr lang="en-US" altLang="zh-CN" sz="1400" dirty="0" err="1"/>
              <a:t>np.exp</a:t>
            </a:r>
            <a:r>
              <a:rPr lang="en-US" altLang="zh-CN" sz="1400" dirty="0"/>
              <a:t>(-</a:t>
            </a:r>
            <a:r>
              <a:rPr lang="en-US" altLang="zh-CN" sz="1400" i="1" dirty="0"/>
              <a:t>x</a:t>
            </a:r>
            <a:r>
              <a:rPr lang="en-US" altLang="zh-CN" sz="1400" dirty="0"/>
              <a:t>))</a:t>
            </a:r>
          </a:p>
          <a:p>
            <a:br>
              <a:rPr lang="en-US" altLang="zh-CN" sz="1400" dirty="0"/>
            </a:br>
            <a:r>
              <a:rPr lang="en-US" altLang="zh-CN" sz="1400" i="1" dirty="0"/>
              <a:t># </a:t>
            </a:r>
            <a:r>
              <a:rPr lang="zh-CN" altLang="en-US" sz="1400" i="1" dirty="0"/>
              <a:t>选择一个特征（例如 </a:t>
            </a:r>
            <a:r>
              <a:rPr lang="en-US" altLang="zh-CN" sz="1400" i="1" dirty="0"/>
              <a:t>'Amount'</a:t>
            </a:r>
            <a:r>
              <a:rPr lang="zh-CN" altLang="en-US" sz="1400" i="1" dirty="0"/>
              <a:t>）并生成输入数据范围</a:t>
            </a:r>
            <a:endParaRPr lang="zh-CN" altLang="en-US" sz="1400" dirty="0"/>
          </a:p>
          <a:p>
            <a:r>
              <a:rPr lang="en-US" altLang="zh-CN" sz="1400" dirty="0" err="1"/>
              <a:t>amount_range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np.linspace</a:t>
            </a:r>
            <a:r>
              <a:rPr lang="en-US" altLang="zh-CN" sz="1400" dirty="0"/>
              <a:t>(X['Amount'].min() - 10, X['Amount'].max() + 10, 100)</a:t>
            </a:r>
          </a:p>
          <a:p>
            <a:br>
              <a:rPr lang="en-US" altLang="zh-CN" sz="1400" dirty="0"/>
            </a:br>
            <a:r>
              <a:rPr lang="en-US" altLang="zh-CN" sz="1400" i="1" dirty="0"/>
              <a:t># </a:t>
            </a:r>
            <a:r>
              <a:rPr lang="zh-CN" altLang="en-US" sz="1400" i="1" dirty="0"/>
              <a:t>计算对应的 </a:t>
            </a:r>
            <a:r>
              <a:rPr lang="en-US" altLang="zh-CN" sz="1400" i="1" dirty="0"/>
              <a:t>sigmoid </a:t>
            </a:r>
            <a:r>
              <a:rPr lang="zh-CN" altLang="en-US" sz="1400" i="1" dirty="0"/>
              <a:t>输出</a:t>
            </a:r>
            <a:endParaRPr lang="zh-CN" altLang="en-US" sz="1400" dirty="0"/>
          </a:p>
          <a:p>
            <a:r>
              <a:rPr lang="en-US" altLang="zh-CN" sz="1400" dirty="0" err="1"/>
              <a:t>y_sigmoid</a:t>
            </a:r>
            <a:r>
              <a:rPr lang="en-US" altLang="zh-CN" sz="1400" dirty="0"/>
              <a:t> = sigmoid(coefficients[3] * </a:t>
            </a:r>
            <a:r>
              <a:rPr lang="en-US" altLang="zh-CN" sz="1400" dirty="0" err="1"/>
              <a:t>amount_range</a:t>
            </a:r>
            <a:r>
              <a:rPr lang="en-US" altLang="zh-CN" sz="1400" dirty="0"/>
              <a:t> + intercept)</a:t>
            </a:r>
          </a:p>
          <a:p>
            <a:br>
              <a:rPr lang="en-US" altLang="zh-CN" sz="2800" dirty="0"/>
            </a:br>
            <a:endParaRPr lang="en-US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381" y="483010"/>
            <a:ext cx="3557755" cy="40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911374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Logistic regression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9770"/>
            <a:ext cx="2911475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39268" y="968046"/>
            <a:ext cx="11090275" cy="4448885"/>
            <a:chOff x="550863" y="1304764"/>
            <a:chExt cx="11090275" cy="4248472"/>
          </a:xfrm>
        </p:grpSpPr>
        <p:sp>
          <p:nvSpPr>
            <p:cNvPr id="19" name="矩形 18"/>
            <p:cNvSpPr/>
            <p:nvPr/>
          </p:nvSpPr>
          <p:spPr>
            <a:xfrm>
              <a:off x="550863" y="1304764"/>
              <a:ext cx="11090275" cy="4248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39416" y="1484784"/>
              <a:ext cx="144016" cy="14401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39416" y="5229200"/>
              <a:ext cx="144016" cy="14401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1208568" y="1484784"/>
              <a:ext cx="144016" cy="14401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208568" y="5229200"/>
              <a:ext cx="144016" cy="14401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228725" y="1200150"/>
            <a:ext cx="1736725" cy="583565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altLang="zh-CN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ea"/>
                <a:ea typeface="微软简" pitchFamily="2" charset="-122"/>
              </a:rPr>
              <a:t>explain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425835" y="3149476"/>
            <a:ext cx="42368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564304" y="1636512"/>
            <a:ext cx="0" cy="30971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974480" y="2471103"/>
            <a:ext cx="562995" cy="707886"/>
            <a:chOff x="6738984" y="1727468"/>
            <a:chExt cx="562995" cy="707886"/>
          </a:xfrm>
        </p:grpSpPr>
        <p:sp>
          <p:nvSpPr>
            <p:cNvPr id="36" name="矩形: 圆角 35"/>
            <p:cNvSpPr/>
            <p:nvPr/>
          </p:nvSpPr>
          <p:spPr>
            <a:xfrm>
              <a:off x="6738984" y="1811411"/>
              <a:ext cx="540000" cy="540000"/>
            </a:xfrm>
            <a:prstGeom prst="roundRect">
              <a:avLst>
                <a:gd name="adj" fmla="val 8062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97923" y="1727468"/>
              <a:ext cx="504056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+mj-lt"/>
                  <a:ea typeface="微软简" pitchFamily="2" charset="-122"/>
                </a:rPr>
                <a:t>S</a:t>
              </a:r>
              <a:endParaRPr lang="zh-CN" altLang="en-US" sz="4000" dirty="0">
                <a:solidFill>
                  <a:schemeClr val="bg1"/>
                </a:solidFill>
                <a:latin typeface="+mj-lt"/>
                <a:ea typeface="微软简" pitchFamily="2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6023446" y="2605873"/>
            <a:ext cx="1974415" cy="507127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**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混淆矩阵**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843233" y="2605112"/>
            <a:ext cx="1974415" cy="50712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**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精度**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200113" y="3190086"/>
            <a:ext cx="1974415" cy="507127"/>
          </a:xfrm>
          <a:prstGeom prst="rect">
            <a:avLst/>
          </a:prstGeom>
          <a:noFill/>
        </p:spPr>
        <p:txBody>
          <a:bodyPr wrap="square" l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**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召回率**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896736" y="3203907"/>
            <a:ext cx="1974415" cy="507127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- **F1</a:t>
            </a:r>
            <a:r>
              <a:rPr lang="zh-CN" altLang="en-US"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得分**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8632389" y="2464137"/>
            <a:ext cx="564887" cy="707886"/>
            <a:chOff x="6738984" y="1727468"/>
            <a:chExt cx="564886" cy="707886"/>
          </a:xfrm>
        </p:grpSpPr>
        <p:sp>
          <p:nvSpPr>
            <p:cNvPr id="43" name="矩形: 圆角 42"/>
            <p:cNvSpPr/>
            <p:nvPr/>
          </p:nvSpPr>
          <p:spPr>
            <a:xfrm>
              <a:off x="6738984" y="1811411"/>
              <a:ext cx="540000" cy="540000"/>
            </a:xfrm>
            <a:prstGeom prst="roundRect">
              <a:avLst>
                <a:gd name="adj" fmla="val 8062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799815" y="1727468"/>
              <a:ext cx="504055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+mj-lt"/>
                  <a:ea typeface="微软简" pitchFamily="2" charset="-122"/>
                </a:rPr>
                <a:t>W</a:t>
              </a:r>
              <a:endParaRPr lang="zh-CN" altLang="en-US" sz="4000" dirty="0">
                <a:solidFill>
                  <a:schemeClr val="bg1"/>
                </a:solidFill>
                <a:latin typeface="+mj-lt"/>
                <a:ea typeface="微软简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626736" y="3135355"/>
            <a:ext cx="562731" cy="707886"/>
            <a:chOff x="6738984" y="1721587"/>
            <a:chExt cx="562731" cy="707886"/>
          </a:xfrm>
        </p:grpSpPr>
        <p:sp>
          <p:nvSpPr>
            <p:cNvPr id="46" name="矩形: 圆角 45"/>
            <p:cNvSpPr/>
            <p:nvPr/>
          </p:nvSpPr>
          <p:spPr>
            <a:xfrm>
              <a:off x="6738984" y="1811411"/>
              <a:ext cx="540000" cy="540000"/>
            </a:xfrm>
            <a:prstGeom prst="roundRect">
              <a:avLst>
                <a:gd name="adj" fmla="val 8062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797659" y="1721587"/>
              <a:ext cx="504056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+mj-lt"/>
                  <a:ea typeface="微软简" pitchFamily="2" charset="-122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+mj-lt"/>
                <a:ea typeface="微软简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974479" y="3149479"/>
            <a:ext cx="578492" cy="707886"/>
            <a:chOff x="6738984" y="1735708"/>
            <a:chExt cx="578492" cy="707886"/>
          </a:xfrm>
        </p:grpSpPr>
        <p:sp>
          <p:nvSpPr>
            <p:cNvPr id="49" name="矩形: 圆角 48"/>
            <p:cNvSpPr/>
            <p:nvPr/>
          </p:nvSpPr>
          <p:spPr>
            <a:xfrm>
              <a:off x="6738984" y="1811411"/>
              <a:ext cx="540000" cy="540000"/>
            </a:xfrm>
            <a:prstGeom prst="roundRect">
              <a:avLst>
                <a:gd name="adj" fmla="val 8062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813420" y="1735708"/>
              <a:ext cx="504056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+mj-lt"/>
                  <a:ea typeface="微软简" pitchFamily="2" charset="-122"/>
                </a:rPr>
                <a:t>T</a:t>
              </a:r>
              <a:endParaRPr lang="zh-CN" altLang="en-US" sz="4000" dirty="0">
                <a:solidFill>
                  <a:schemeClr val="bg1"/>
                </a:solidFill>
                <a:latin typeface="+mj-lt"/>
                <a:ea typeface="微软简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26955" y="968745"/>
            <a:ext cx="2054370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显示了模型预测每个类别的准确性，对角线表示正确预测的数量。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43233" y="1135870"/>
            <a:ext cx="21799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预测为正类的样本中实际为正类的比例。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759389" y="3950835"/>
            <a:ext cx="2263920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实际为正类的样本中被预测为正类的比例。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75443" y="3933742"/>
            <a:ext cx="2477130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精度和召回率的调和平均，用于平衡两者的重要性。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78708" y="2169761"/>
            <a:ext cx="417216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+mn-ea"/>
              </a:rPr>
              <a:t>从上面的结果可以看出，模型在</a:t>
            </a:r>
            <a:r>
              <a:rPr lang="en-US" altLang="zh-CN" sz="1800" dirty="0">
                <a:solidFill>
                  <a:srgbClr val="002060"/>
                </a:solidFill>
                <a:latin typeface="+mn-ea"/>
              </a:rPr>
              <a:t>[</a:t>
            </a:r>
            <a:r>
              <a:rPr lang="zh-CN" altLang="en-US" sz="1800" dirty="0">
                <a:solidFill>
                  <a:srgbClr val="002060"/>
                </a:solidFill>
                <a:latin typeface="+mn-ea"/>
              </a:rPr>
              <a:t>具体类别</a:t>
            </a:r>
            <a:r>
              <a:rPr lang="en-US" altLang="zh-CN" sz="1800" dirty="0">
                <a:solidFill>
                  <a:srgbClr val="002060"/>
                </a:solidFill>
                <a:latin typeface="+mn-ea"/>
              </a:rPr>
              <a:t>]</a:t>
            </a:r>
            <a:r>
              <a:rPr lang="zh-CN" altLang="en-US" sz="1800" dirty="0">
                <a:solidFill>
                  <a:srgbClr val="002060"/>
                </a:solidFill>
                <a:latin typeface="+mn-ea"/>
              </a:rPr>
              <a:t>上的表现较好，需要调整模型参数或收集更多数据来改进性能。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85850" y="260350"/>
            <a:ext cx="809625" cy="46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 err="1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Knn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2150"/>
            <a:ext cx="673735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479910" y="77106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95788" y="1137543"/>
            <a:ext cx="48288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Accuracy: 0.764525993883792</a:t>
            </a:r>
          </a:p>
          <a:p>
            <a:r>
              <a:rPr lang="zh-CN" altLang="en-US" b="1" dirty="0">
                <a:solidFill>
                  <a:schemeClr val="accent1"/>
                </a:solidFill>
              </a:rPr>
              <a:t>分类报告</a:t>
            </a:r>
            <a:r>
              <a:rPr lang="en-US" altLang="zh-CN" b="1" dirty="0">
                <a:solidFill>
                  <a:schemeClr val="accent1"/>
                </a:solidFill>
              </a:rPr>
              <a:t>:               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                 precision    recall  f1-score   support  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category 1       0.71      0.79      0.75        52  category 2       0.88      0.83      0.85        59  category 3       0.82      0.75      0.79        44  category 4       0.78      0.92      0.84        38  category 5       0.68      0.81      0.74        26  category 6       0.76      0.70      0.73        40  category 7       0.78      0.61      0.68        23  category 8       0.44      0.36      0.40        11  category 9       0.76      0.74      0.75        34    accuracy                                    0.76       327   macro avg       0.73      0.72      0.72        327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weighted avg   0.77      0.76      0.76       327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609" y="1148350"/>
            <a:ext cx="55713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X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是特征数据，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是目标变量</a:t>
            </a:r>
          </a:p>
          <a:p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=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[['PostalCode','TotalChildren','NumberChildrenAtHome','Amount','NumberCarsOwned']]</a:t>
            </a:r>
          </a:p>
          <a:p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 =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['Category']</a:t>
            </a:r>
            <a:b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(X, y,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test_size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=0.2,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=42)</a:t>
            </a:r>
          </a:p>
          <a:p>
            <a:r>
              <a:rPr lang="en-US" altLang="zh-CN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测试集的比例为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，随机种子为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</a:p>
          <a:p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选择</a:t>
            </a: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值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knn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KNeighborsClassifier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n_neighbors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使用自带的函数进行</a:t>
            </a: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KNN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分类，考虑最近的</a:t>
            </a: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个邻居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knn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训练模型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knn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16005" y="137408"/>
            <a:ext cx="4852657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=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[['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YearlyIncome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','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','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NumberChildrenAtHome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','Amount']]</a:t>
            </a:r>
          </a:p>
          <a:p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 = </a:t>
            </a:r>
            <a:r>
              <a:rPr lang="en-US" altLang="zh-CN" b="1" dirty="0" err="1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001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['Category</a:t>
            </a:r>
            <a:r>
              <a:rPr lang="en-US" altLang="zh-CN" sz="2800" dirty="0"/>
              <a:t>']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797" y="660744"/>
            <a:ext cx="3971023" cy="54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6917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Confusion Matrix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27449" y="1253241"/>
            <a:ext cx="3481833" cy="4488979"/>
          </a:xfrm>
          <a:prstGeom prst="rect">
            <a:avLst/>
          </a:prstGeom>
          <a:solidFill>
            <a:srgbClr val="DBEF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87488" y="2200198"/>
            <a:ext cx="2736304" cy="9679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F6FC6"/>
                </a:solidFill>
                <a:latin typeface="微软雅黑Light"/>
              </a:rPr>
              <a:t>Y-axis: True Label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F6FC6"/>
                </a:solidFill>
                <a:latin typeface="微软雅黑Light"/>
              </a:rPr>
              <a:t>X-axis: Predicted Label</a:t>
            </a:r>
            <a:endParaRPr lang="zh-CN" altLang="en-US" sz="2000" b="1" dirty="0">
              <a:solidFill>
                <a:srgbClr val="0F6FC6"/>
              </a:solidFill>
              <a:latin typeface="微软雅黑Ligh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934720"/>
            <a:ext cx="6119495" cy="492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8520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Tree-based model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9770"/>
            <a:ext cx="2817495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5875" y="1079500"/>
            <a:ext cx="522415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创建分类器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DecisionTreeClassifier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max_leaf_nodes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训练模型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 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 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matplotlib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绘制决策树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figure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plot_tree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feature_names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columns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filled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rounded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'Decision Tree for Bike Buyers Classification'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添加标题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 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显示图形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977" y="0"/>
            <a:ext cx="9687698" cy="6446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69844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Gradient Boosting Trees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2150"/>
            <a:ext cx="3818255" cy="933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3915" y="0"/>
            <a:ext cx="11017224" cy="11017224"/>
            <a:chOff x="648986" y="657238"/>
            <a:chExt cx="11017224" cy="11017224"/>
          </a:xfrm>
        </p:grpSpPr>
        <p:sp>
          <p:nvSpPr>
            <p:cNvPr id="52" name="椭圆 5"/>
            <p:cNvSpPr/>
            <p:nvPr/>
          </p:nvSpPr>
          <p:spPr>
            <a:xfrm>
              <a:off x="4655840" y="4581128"/>
              <a:ext cx="2952328" cy="2952328"/>
            </a:xfrm>
            <a:custGeom>
              <a:avLst/>
              <a:gdLst>
                <a:gd name="connsiteX0" fmla="*/ 0 w 2952328"/>
                <a:gd name="connsiteY0" fmla="*/ 1476164 h 2952328"/>
                <a:gd name="connsiteX1" fmla="*/ 1476164 w 2952328"/>
                <a:gd name="connsiteY1" fmla="*/ 0 h 2952328"/>
                <a:gd name="connsiteX2" fmla="*/ 2952328 w 2952328"/>
                <a:gd name="connsiteY2" fmla="*/ 1476164 h 2952328"/>
                <a:gd name="connsiteX3" fmla="*/ 1476164 w 2952328"/>
                <a:gd name="connsiteY3" fmla="*/ 2952328 h 2952328"/>
                <a:gd name="connsiteX4" fmla="*/ 0 w 2952328"/>
                <a:gd name="connsiteY4" fmla="*/ 1476164 h 2952328"/>
                <a:gd name="connsiteX0-1" fmla="*/ 4655840 w 7608168"/>
                <a:gd name="connsiteY0-2" fmla="*/ 6057292 h 7533456"/>
                <a:gd name="connsiteX1-3" fmla="*/ 0 w 7608168"/>
                <a:gd name="connsiteY1-4" fmla="*/ 0 h 7533456"/>
                <a:gd name="connsiteX2-5" fmla="*/ 6132004 w 7608168"/>
                <a:gd name="connsiteY2-6" fmla="*/ 4581128 h 7533456"/>
                <a:gd name="connsiteX3-7" fmla="*/ 7608168 w 7608168"/>
                <a:gd name="connsiteY3-8" fmla="*/ 6057292 h 7533456"/>
                <a:gd name="connsiteX4-9" fmla="*/ 6132004 w 7608168"/>
                <a:gd name="connsiteY4-10" fmla="*/ 7533456 h 7533456"/>
                <a:gd name="connsiteX5" fmla="*/ 4655840 w 7608168"/>
                <a:gd name="connsiteY5" fmla="*/ 6057292 h 7533456"/>
                <a:gd name="connsiteX0-11" fmla="*/ 0 w 2952328"/>
                <a:gd name="connsiteY0-12" fmla="*/ 1476164 h 2952328"/>
                <a:gd name="connsiteX1-13" fmla="*/ 1476164 w 2952328"/>
                <a:gd name="connsiteY1-14" fmla="*/ 0 h 2952328"/>
                <a:gd name="connsiteX2-15" fmla="*/ 2952328 w 2952328"/>
                <a:gd name="connsiteY2-16" fmla="*/ 1476164 h 2952328"/>
                <a:gd name="connsiteX3-17" fmla="*/ 1476164 w 2952328"/>
                <a:gd name="connsiteY3-18" fmla="*/ 2952328 h 2952328"/>
                <a:gd name="connsiteX4-19" fmla="*/ 0 w 2952328"/>
                <a:gd name="connsiteY4-20" fmla="*/ 1476164 h 29523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952328" h="2952328">
                  <a:moveTo>
                    <a:pt x="0" y="1476164"/>
                  </a:moveTo>
                  <a:cubicBezTo>
                    <a:pt x="0" y="660901"/>
                    <a:pt x="660901" y="0"/>
                    <a:pt x="1476164" y="0"/>
                  </a:cubicBezTo>
                  <a:cubicBezTo>
                    <a:pt x="2291427" y="0"/>
                    <a:pt x="2952328" y="660901"/>
                    <a:pt x="2952328" y="1476164"/>
                  </a:cubicBezTo>
                  <a:cubicBezTo>
                    <a:pt x="2952328" y="2291427"/>
                    <a:pt x="2291427" y="2952328"/>
                    <a:pt x="1476164" y="2952328"/>
                  </a:cubicBezTo>
                  <a:cubicBezTo>
                    <a:pt x="660901" y="2952328"/>
                    <a:pt x="0" y="2291427"/>
                    <a:pt x="0" y="1476164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4083432" y="4020572"/>
              <a:ext cx="4104456" cy="4104456"/>
            </a:xfrm>
            <a:custGeom>
              <a:avLst/>
              <a:gdLst/>
              <a:ahLst/>
              <a:cxnLst/>
              <a:rect l="0" t="0" r="0" b="0"/>
              <a:pathLst>
                <a:path w="4104458" h="4104457">
                  <a:moveTo>
                    <a:pt x="0" y="2052228"/>
                  </a:moveTo>
                  <a:cubicBezTo>
                    <a:pt x="0" y="918814"/>
                    <a:pt x="918814" y="0"/>
                    <a:pt x="2052228" y="0"/>
                  </a:cubicBezTo>
                  <a:cubicBezTo>
                    <a:pt x="3185642" y="0"/>
                    <a:pt x="4104457" y="918814"/>
                    <a:pt x="4104457" y="2052228"/>
                  </a:cubicBezTo>
                  <a:cubicBezTo>
                    <a:pt x="4104457" y="3185642"/>
                    <a:pt x="3185642" y="4104456"/>
                    <a:pt x="2052228" y="4104456"/>
                  </a:cubicBezTo>
                  <a:cubicBezTo>
                    <a:pt x="918814" y="4104456"/>
                    <a:pt x="0" y="3185642"/>
                    <a:pt x="0" y="2052228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3511024" y="3460017"/>
              <a:ext cx="5256584" cy="5256584"/>
            </a:xfrm>
            <a:custGeom>
              <a:avLst/>
              <a:gdLst/>
              <a:ahLst/>
              <a:cxnLst/>
              <a:rect l="0" t="0" r="0" b="0"/>
              <a:pathLst>
                <a:path w="5256585" h="5256585">
                  <a:moveTo>
                    <a:pt x="0" y="2628292"/>
                  </a:moveTo>
                  <a:cubicBezTo>
                    <a:pt x="0" y="1176726"/>
                    <a:pt x="1176727" y="0"/>
                    <a:pt x="2628293" y="0"/>
                  </a:cubicBezTo>
                  <a:cubicBezTo>
                    <a:pt x="4079858" y="0"/>
                    <a:pt x="5256584" y="1176726"/>
                    <a:pt x="5256584" y="2628292"/>
                  </a:cubicBezTo>
                  <a:cubicBezTo>
                    <a:pt x="5256584" y="4079857"/>
                    <a:pt x="4079858" y="5256584"/>
                    <a:pt x="2628293" y="5256584"/>
                  </a:cubicBezTo>
                  <a:cubicBezTo>
                    <a:pt x="1176727" y="5256584"/>
                    <a:pt x="0" y="4079857"/>
                    <a:pt x="0" y="2628292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2938617" y="2899461"/>
              <a:ext cx="6408712" cy="6408712"/>
            </a:xfrm>
            <a:custGeom>
              <a:avLst/>
              <a:gdLst/>
              <a:ahLst/>
              <a:cxnLst/>
              <a:rect l="0" t="0" r="0" b="0"/>
              <a:pathLst>
                <a:path w="6408713" h="6408713">
                  <a:moveTo>
                    <a:pt x="0" y="3204356"/>
                  </a:moveTo>
                  <a:cubicBezTo>
                    <a:pt x="0" y="1434639"/>
                    <a:pt x="1434639" y="0"/>
                    <a:pt x="3204356" y="0"/>
                  </a:cubicBezTo>
                  <a:cubicBezTo>
                    <a:pt x="4974072" y="0"/>
                    <a:pt x="6408712" y="1434639"/>
                    <a:pt x="6408712" y="3204356"/>
                  </a:cubicBezTo>
                  <a:cubicBezTo>
                    <a:pt x="6408712" y="4974072"/>
                    <a:pt x="4974072" y="6408712"/>
                    <a:pt x="3204356" y="6408712"/>
                  </a:cubicBezTo>
                  <a:cubicBezTo>
                    <a:pt x="1434639" y="6408712"/>
                    <a:pt x="0" y="4974072"/>
                    <a:pt x="0" y="3204356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2366209" y="2338905"/>
              <a:ext cx="7560840" cy="7560840"/>
            </a:xfrm>
            <a:custGeom>
              <a:avLst/>
              <a:gdLst/>
              <a:ahLst/>
              <a:cxnLst/>
              <a:rect l="0" t="0" r="0" b="0"/>
              <a:pathLst>
                <a:path w="7560841" h="7560841">
                  <a:moveTo>
                    <a:pt x="0" y="3780420"/>
                  </a:moveTo>
                  <a:cubicBezTo>
                    <a:pt x="0" y="1692552"/>
                    <a:pt x="1692552" y="0"/>
                    <a:pt x="3780420" y="0"/>
                  </a:cubicBezTo>
                  <a:cubicBezTo>
                    <a:pt x="5868288" y="0"/>
                    <a:pt x="7560840" y="1692552"/>
                    <a:pt x="7560840" y="3780420"/>
                  </a:cubicBezTo>
                  <a:cubicBezTo>
                    <a:pt x="7560840" y="5868289"/>
                    <a:pt x="5868288" y="7560840"/>
                    <a:pt x="3780420" y="7560840"/>
                  </a:cubicBezTo>
                  <a:cubicBezTo>
                    <a:pt x="1692552" y="7560840"/>
                    <a:pt x="0" y="5868289"/>
                    <a:pt x="0" y="3780420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793802" y="1778349"/>
              <a:ext cx="8712967" cy="8712967"/>
            </a:xfrm>
            <a:custGeom>
              <a:avLst/>
              <a:gdLst/>
              <a:ahLst/>
              <a:cxnLst/>
              <a:rect l="0" t="0" r="0" b="0"/>
              <a:pathLst>
                <a:path w="8712970" h="8712969">
                  <a:moveTo>
                    <a:pt x="0" y="4356484"/>
                  </a:moveTo>
                  <a:cubicBezTo>
                    <a:pt x="0" y="1950465"/>
                    <a:pt x="1950465" y="0"/>
                    <a:pt x="4356484" y="0"/>
                  </a:cubicBezTo>
                  <a:cubicBezTo>
                    <a:pt x="6762504" y="0"/>
                    <a:pt x="8712969" y="1950465"/>
                    <a:pt x="8712969" y="4356484"/>
                  </a:cubicBezTo>
                  <a:cubicBezTo>
                    <a:pt x="8712969" y="6762504"/>
                    <a:pt x="6762504" y="8712968"/>
                    <a:pt x="4356484" y="8712968"/>
                  </a:cubicBezTo>
                  <a:cubicBezTo>
                    <a:pt x="1950465" y="8712968"/>
                    <a:pt x="0" y="6762504"/>
                    <a:pt x="0" y="4356484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221394" y="1217794"/>
              <a:ext cx="9865096" cy="9865096"/>
            </a:xfrm>
            <a:custGeom>
              <a:avLst/>
              <a:gdLst/>
              <a:ahLst/>
              <a:cxnLst/>
              <a:rect l="0" t="0" r="0" b="0"/>
              <a:pathLst>
                <a:path w="9865096" h="9865096">
                  <a:moveTo>
                    <a:pt x="0" y="4932548"/>
                  </a:moveTo>
                  <a:cubicBezTo>
                    <a:pt x="0" y="2208377"/>
                    <a:pt x="2208377" y="0"/>
                    <a:pt x="4932548" y="0"/>
                  </a:cubicBezTo>
                  <a:cubicBezTo>
                    <a:pt x="7656718" y="0"/>
                    <a:pt x="9865095" y="2208377"/>
                    <a:pt x="9865095" y="4932548"/>
                  </a:cubicBezTo>
                  <a:cubicBezTo>
                    <a:pt x="9865095" y="7656719"/>
                    <a:pt x="7656718" y="9865095"/>
                    <a:pt x="4932548" y="9865095"/>
                  </a:cubicBezTo>
                  <a:cubicBezTo>
                    <a:pt x="2208377" y="9865095"/>
                    <a:pt x="0" y="7656719"/>
                    <a:pt x="0" y="4932548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sp>
          <p:nvSpPr>
            <p:cNvPr id="59" name="椭圆 6"/>
            <p:cNvSpPr/>
            <p:nvPr/>
          </p:nvSpPr>
          <p:spPr>
            <a:xfrm>
              <a:off x="648986" y="657238"/>
              <a:ext cx="11017224" cy="11017224"/>
            </a:xfrm>
            <a:custGeom>
              <a:avLst/>
              <a:gdLst>
                <a:gd name="connsiteX0" fmla="*/ 0 w 11017224"/>
                <a:gd name="connsiteY0" fmla="*/ 5508612 h 11017224"/>
                <a:gd name="connsiteX1" fmla="*/ 5508612 w 11017224"/>
                <a:gd name="connsiteY1" fmla="*/ 0 h 11017224"/>
                <a:gd name="connsiteX2" fmla="*/ 11017224 w 11017224"/>
                <a:gd name="connsiteY2" fmla="*/ 5508612 h 11017224"/>
                <a:gd name="connsiteX3" fmla="*/ 5508612 w 11017224"/>
                <a:gd name="connsiteY3" fmla="*/ 11017224 h 11017224"/>
                <a:gd name="connsiteX4" fmla="*/ 0 w 11017224"/>
                <a:gd name="connsiteY4" fmla="*/ 5508612 h 11017224"/>
                <a:gd name="connsiteX0-1" fmla="*/ 648986 w 11666210"/>
                <a:gd name="connsiteY0-2" fmla="*/ 6165850 h 11674462"/>
                <a:gd name="connsiteX1-3" fmla="*/ 0 w 11666210"/>
                <a:gd name="connsiteY1-4" fmla="*/ 0 h 11674462"/>
                <a:gd name="connsiteX2-5" fmla="*/ 6157598 w 11666210"/>
                <a:gd name="connsiteY2-6" fmla="*/ 657238 h 11674462"/>
                <a:gd name="connsiteX3-7" fmla="*/ 11666210 w 11666210"/>
                <a:gd name="connsiteY3-8" fmla="*/ 6165850 h 11674462"/>
                <a:gd name="connsiteX4-9" fmla="*/ 6157598 w 11666210"/>
                <a:gd name="connsiteY4-10" fmla="*/ 11674462 h 11674462"/>
                <a:gd name="connsiteX5" fmla="*/ 648986 w 11666210"/>
                <a:gd name="connsiteY5" fmla="*/ 6165850 h 11674462"/>
                <a:gd name="connsiteX0-11" fmla="*/ 0 w 11017224"/>
                <a:gd name="connsiteY0-12" fmla="*/ 5508612 h 11017224"/>
                <a:gd name="connsiteX1-13" fmla="*/ 5508612 w 11017224"/>
                <a:gd name="connsiteY1-14" fmla="*/ 0 h 11017224"/>
                <a:gd name="connsiteX2-15" fmla="*/ 11017224 w 11017224"/>
                <a:gd name="connsiteY2-16" fmla="*/ 5508612 h 11017224"/>
                <a:gd name="connsiteX3-17" fmla="*/ 5508612 w 11017224"/>
                <a:gd name="connsiteY3-18" fmla="*/ 11017224 h 11017224"/>
                <a:gd name="connsiteX4-19" fmla="*/ 0 w 11017224"/>
                <a:gd name="connsiteY4-20" fmla="*/ 5508612 h 110172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017224" h="11017224">
                  <a:moveTo>
                    <a:pt x="0" y="5508612"/>
                  </a:moveTo>
                  <a:cubicBezTo>
                    <a:pt x="0" y="2466290"/>
                    <a:pt x="2466290" y="0"/>
                    <a:pt x="5508612" y="0"/>
                  </a:cubicBezTo>
                  <a:cubicBezTo>
                    <a:pt x="8550934" y="0"/>
                    <a:pt x="11017224" y="2466290"/>
                    <a:pt x="11017224" y="5508612"/>
                  </a:cubicBezTo>
                  <a:cubicBezTo>
                    <a:pt x="11017224" y="8550934"/>
                    <a:pt x="8550934" y="11017224"/>
                    <a:pt x="5508612" y="11017224"/>
                  </a:cubicBezTo>
                  <a:cubicBezTo>
                    <a:pt x="2466290" y="11017224"/>
                    <a:pt x="0" y="8550934"/>
                    <a:pt x="0" y="5508612"/>
                  </a:cubicBezTo>
                  <a:close/>
                </a:path>
              </a:pathLst>
            </a:custGeom>
            <a:noFill/>
            <a:ln w="127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  <a:alpha val="50000"/>
                    </a:sysClr>
                  </a:gs>
                  <a:gs pos="99000">
                    <a:sysClr val="window" lastClr="FFFFFF">
                      <a:lumMod val="85000"/>
                      <a:alpha val="50000"/>
                    </a:sysClr>
                  </a:gs>
                  <a:gs pos="50000">
                    <a:sysClr val="window" lastClr="FFFFFF">
                      <a:lumMod val="65000"/>
                      <a:alpha val="80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  <a:scene3d>
              <a:camera prst="isometricOffAxis1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</p:grpSp>
      <p:sp>
        <p:nvSpPr>
          <p:cNvPr id="63" name="等腰三角形 62"/>
          <p:cNvSpPr/>
          <p:nvPr/>
        </p:nvSpPr>
        <p:spPr>
          <a:xfrm rot="5400000">
            <a:off x="3121460" y="3047529"/>
            <a:ext cx="158631" cy="136752"/>
          </a:xfrm>
          <a:prstGeom prst="triangle">
            <a:avLst/>
          </a:prstGeom>
          <a:solidFill>
            <a:srgbClr val="0F6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64" name="等腰三角形 63"/>
          <p:cNvSpPr/>
          <p:nvPr/>
        </p:nvSpPr>
        <p:spPr>
          <a:xfrm rot="5400000">
            <a:off x="7506242" y="2962533"/>
            <a:ext cx="158631" cy="136752"/>
          </a:xfrm>
          <a:prstGeom prst="triangle">
            <a:avLst/>
          </a:prstGeom>
          <a:solidFill>
            <a:srgbClr val="0F6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38379" y="3385695"/>
            <a:ext cx="1636640" cy="109517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Light"/>
              </a:rPr>
              <a:t>在这里</a:t>
            </a:r>
            <a:endParaRPr lang="en-US" altLang="zh-CN" sz="2400" dirty="0">
              <a:solidFill>
                <a:prstClr val="white"/>
              </a:solidFill>
              <a:latin typeface="微软雅黑Ligh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Light"/>
              </a:rPr>
              <a:t>输入文字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8860855" y="1533751"/>
            <a:ext cx="1636640" cy="109517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Light"/>
              </a:rPr>
              <a:t>在这里</a:t>
            </a:r>
            <a:endParaRPr lang="en-US" altLang="zh-CN" sz="2400" dirty="0">
              <a:solidFill>
                <a:prstClr val="white"/>
              </a:solidFill>
              <a:latin typeface="微软雅黑Light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white"/>
                </a:solidFill>
                <a:latin typeface="微软雅黑Light"/>
              </a:rPr>
              <a:t>输入文字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0542" y="866390"/>
            <a:ext cx="299939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选择特征和目标变量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[[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PostalCode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NumberChildrenAtHome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NumberCarsOwned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]]</a:t>
            </a: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 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目标变量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使用 </a:t>
            </a:r>
            <a:r>
              <a:rPr lang="en-US" altLang="zh-CN" b="0" dirty="0" err="1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LabelEncoder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编码目标变量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LabelEncoder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y_encoded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le.fit_transform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(y)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分割数据集为训练集和测试集，确保分割后的数据集平衡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5271" y="862021"/>
            <a:ext cx="419409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train_test_split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y_encoded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test_size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0.2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stratify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y_encoded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创建和训练 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Gradient Boosting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模型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gb_clf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OneVsRestClassifier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GradientBoostingClassifier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n_estimators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gb_clf.fit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模型预测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gb_clf.predict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zh-CN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97213" y="1062116"/>
            <a:ext cx="501061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计算 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曲线和 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AUC</a:t>
            </a:r>
            <a:endParaRPr lang="en-US" altLang="zh-CN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y_prob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gb_clf.predict_proba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roc_auc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{}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如果是多分类问题，计算每个类别的 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曲线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range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le.classes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_)):</a:t>
            </a: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_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roc_curve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y_prob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roc_auc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auc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绘制 </a:t>
            </a:r>
            <a:r>
              <a:rPr lang="en-US" altLang="zh-CN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 </a:t>
            </a:r>
            <a:r>
              <a:rPr lang="zh-CN" altLang="en-US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曲线</a:t>
            </a:r>
            <a:endParaRPr lang="zh-CN" altLang="en-US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range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le.classes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_)):</a:t>
            </a:r>
          </a:p>
          <a:p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plt.plot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tpr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 err="1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</a:t>
            </a:r>
            <a:r>
              <a:rPr lang="en-US" altLang="zh-CN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'Class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le.classes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_[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(AUC = 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roc_auc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:.2f</a:t>
            </a:r>
            <a:r>
              <a:rPr lang="en-US" altLang="zh-CN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)'</a:t>
            </a:r>
            <a: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69844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Gradient Boosting Trees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515" y="692150"/>
            <a:ext cx="3811905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1059575" y="4544608"/>
            <a:ext cx="2638211" cy="1397497"/>
          </a:xfrm>
          <a:prstGeom prst="rect">
            <a:avLst/>
          </a:prstGeom>
          <a:gradFill flip="none" rotWithShape="1">
            <a:gsLst>
              <a:gs pos="0">
                <a:srgbClr val="0F6FC6">
                  <a:alpha val="90000"/>
                </a:srgbClr>
              </a:gs>
              <a:gs pos="78000">
                <a:srgbClr val="0F6FC6">
                  <a:alpha val="80000"/>
                </a:srgbClr>
              </a:gs>
              <a:gs pos="100000">
                <a:srgbClr val="0F6FC6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rPr>
              <a:t>report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685194" y="4625658"/>
            <a:ext cx="2638211" cy="1397497"/>
          </a:xfrm>
          <a:prstGeom prst="rect">
            <a:avLst/>
          </a:prstGeom>
          <a:gradFill flip="none" rotWithShape="1">
            <a:gsLst>
              <a:gs pos="0">
                <a:srgbClr val="0F6FC6">
                  <a:alpha val="90000"/>
                </a:srgbClr>
              </a:gs>
              <a:gs pos="78000">
                <a:srgbClr val="0F6FC6">
                  <a:alpha val="80000"/>
                </a:srgbClr>
              </a:gs>
              <a:gs pos="100000">
                <a:srgbClr val="0F6FC6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rPr>
              <a:t>Receiver Operating Characteristic Curve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75" y="944505"/>
            <a:ext cx="5662893" cy="4079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062" y="626324"/>
            <a:ext cx="5811338" cy="4262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B5FAEA-69BC-89E3-BAFB-A4817EA8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468" y="1845654"/>
            <a:ext cx="5000190" cy="365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147989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K-means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718" y="906036"/>
            <a:ext cx="6367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Category_encoded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]].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values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进行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k-means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聚类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n_clusters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fit_predict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k=9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进行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k-means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聚类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n_clusters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kmeans_9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fit_predict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计算轮廓系数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silhouette_avg_3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silhouette_score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silhouette_avg_9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silhouette_score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"Silhouette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Score for k=3: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silhouette_avg_3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"Silhouette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Score for k=9: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silhouette_avg_9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18575" y="889000"/>
            <a:ext cx="3886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可视化结果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subplots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k=3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的聚类结果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].scatter(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labels_3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set_title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'k=3 Clustering'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k=9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的聚类结果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].scatter(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labels_9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set_title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'k=9 Clustering'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plt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147989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K-means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09" y="974753"/>
            <a:ext cx="5236964" cy="42188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68377" y="559580"/>
            <a:ext cx="619201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左图（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）：</a:t>
            </a:r>
          </a:p>
          <a:p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当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时，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K-means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算法将数据分为三个簇。我们可以看到图中显示了三个不同颜色的簇，每个簇由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K-means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算法识别并标记。。</a:t>
            </a:r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右图（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k=9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）：</a:t>
            </a:r>
          </a:p>
          <a:p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当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k=9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时，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K-means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算法将数据分为九个簇。相比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时，聚类的细分更多，每个簇更小。</a:t>
            </a:r>
          </a:p>
          <a:p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分析比较：</a:t>
            </a:r>
          </a:p>
          <a:p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的情况下，聚类的结果显示出相对大的簇，每个簇的形状比较集中。</a:t>
            </a:r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k=9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的情况下，数据被更细化地划分为多个小簇，每个簇的中心更接近其内部数据点的平均位置。</a:t>
            </a:r>
          </a:p>
          <a:p>
            <a:b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横坐标为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Amount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，纵坐标为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Category</a:t>
            </a:r>
          </a:p>
          <a:p>
            <a:r>
              <a:rPr lang="en-US" altLang="zh-CN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K=3 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表示分为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簇；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K=9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表示分为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簇</a:t>
            </a:r>
          </a:p>
          <a:p>
            <a:r>
              <a:rPr lang="en-US" altLang="zh-CN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离得近的为一簇</a:t>
            </a:r>
          </a:p>
          <a:p>
            <a:r>
              <a:rPr lang="en-US" altLang="zh-CN" b="1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zh-CN" altLang="en-US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轮廓系数越大聚类效果越好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37" y="5279368"/>
            <a:ext cx="5047938" cy="73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836307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Cross validation——code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2740" y="815542"/>
            <a:ext cx="4473627" cy="55092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600" dirty="0"/>
              <a:t>X = 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[['PostalCode','TotalChildren','NumberChildrenAtHome','Amount','NumberCarsOwned']]</a:t>
            </a:r>
          </a:p>
          <a:p>
            <a:r>
              <a:rPr lang="en-US" altLang="zh-CN" sz="1600" dirty="0"/>
              <a:t>y = 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['Category']</a:t>
            </a:r>
            <a:br>
              <a:rPr lang="en-US" altLang="zh-CN" sz="1600" dirty="0"/>
            </a:br>
            <a:r>
              <a:rPr lang="en-US" altLang="zh-CN" sz="1600" dirty="0" err="1"/>
              <a:t>logistic_reg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LogisticRegression</a:t>
            </a:r>
            <a:r>
              <a:rPr lang="en-US" altLang="zh-CN" sz="1600" dirty="0"/>
              <a:t>(</a:t>
            </a:r>
            <a:r>
              <a:rPr lang="en-US" altLang="zh-CN" sz="1600" i="1" dirty="0" err="1"/>
              <a:t>max_iter</a:t>
            </a:r>
            <a:r>
              <a:rPr lang="en-US" altLang="zh-CN" sz="1600" dirty="0"/>
              <a:t>=1000)</a:t>
            </a:r>
          </a:p>
          <a:p>
            <a:r>
              <a:rPr lang="en-US" altLang="zh-CN" sz="1600" dirty="0" err="1"/>
              <a:t>knn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KNeighborsClassifier</a:t>
            </a:r>
            <a:r>
              <a:rPr lang="en-US" altLang="zh-CN" sz="1600" dirty="0"/>
              <a:t>(</a:t>
            </a:r>
            <a:r>
              <a:rPr lang="en-US" altLang="zh-CN" sz="1600" i="1" dirty="0" err="1"/>
              <a:t>n_neighbors</a:t>
            </a:r>
            <a:r>
              <a:rPr lang="en-US" altLang="zh-CN" sz="1600" dirty="0"/>
              <a:t>=3)</a:t>
            </a:r>
            <a:br>
              <a:rPr lang="en-US" altLang="zh-CN" sz="1600" dirty="0"/>
            </a:br>
            <a:r>
              <a:rPr lang="en-US" altLang="zh-CN" sz="1600" i="1" dirty="0">
                <a:solidFill>
                  <a:srgbClr val="FF0000"/>
                </a:solidFill>
              </a:rPr>
              <a:t># </a:t>
            </a:r>
            <a:r>
              <a:rPr lang="zh-CN" altLang="en-US" sz="1600" i="1" dirty="0">
                <a:solidFill>
                  <a:srgbClr val="FF0000"/>
                </a:solidFill>
              </a:rPr>
              <a:t>交叉验证比较模型性能</a:t>
            </a:r>
          </a:p>
          <a:p>
            <a:r>
              <a:rPr lang="en-US" altLang="zh-CN" sz="1600" dirty="0" err="1"/>
              <a:t>logistic_scores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cross_val_score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logistic_reg</a:t>
            </a:r>
            <a:r>
              <a:rPr lang="en-US" altLang="zh-CN" sz="1600" dirty="0"/>
              <a:t>, X, y, </a:t>
            </a:r>
            <a:r>
              <a:rPr lang="en-US" altLang="zh-CN" sz="1600" i="1" dirty="0"/>
              <a:t>cv</a:t>
            </a:r>
            <a:r>
              <a:rPr lang="en-US" altLang="zh-CN" sz="1600" dirty="0"/>
              <a:t>=4, </a:t>
            </a:r>
            <a:r>
              <a:rPr lang="en-US" altLang="zh-CN" sz="1600" i="1" dirty="0"/>
              <a:t>scoring</a:t>
            </a:r>
            <a:r>
              <a:rPr lang="en-US" altLang="zh-CN" sz="1600" dirty="0"/>
              <a:t>='accuracy')</a:t>
            </a:r>
          </a:p>
          <a:p>
            <a:r>
              <a:rPr lang="en-US" altLang="zh-CN" sz="1600" dirty="0" err="1"/>
              <a:t>knn_scores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cross_val_score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, X, y, cv=4, scoring='accuracy')</a:t>
            </a:r>
            <a:br>
              <a:rPr lang="en-US" altLang="zh-CN" sz="1600" i="1" dirty="0">
                <a:solidFill>
                  <a:srgbClr val="FF0000"/>
                </a:solidFill>
              </a:rPr>
            </a:br>
            <a:r>
              <a:rPr lang="en-US" altLang="zh-CN" sz="1600" i="1" dirty="0">
                <a:solidFill>
                  <a:srgbClr val="FF0000"/>
                </a:solidFill>
              </a:rPr>
              <a:t># </a:t>
            </a:r>
            <a:r>
              <a:rPr lang="zh-CN" altLang="en-US" sz="1600" i="1" dirty="0">
                <a:solidFill>
                  <a:srgbClr val="FF0000"/>
                </a:solidFill>
              </a:rPr>
              <a:t>输出每个模型的交叉验证准确率</a:t>
            </a:r>
          </a:p>
          <a:p>
            <a:r>
              <a:rPr lang="en-US" altLang="zh-CN" sz="1600" dirty="0"/>
              <a:t>print("Logistic Regression Accuracy:", </a:t>
            </a:r>
            <a:r>
              <a:rPr lang="en-US" altLang="zh-CN" sz="1600" dirty="0" err="1"/>
              <a:t>logistic_scores.mean</a:t>
            </a:r>
            <a:r>
              <a:rPr lang="en-US" altLang="zh-CN" sz="1600" dirty="0"/>
              <a:t>())</a:t>
            </a:r>
          </a:p>
          <a:p>
            <a:r>
              <a:rPr lang="en-US" altLang="zh-CN" sz="1600" dirty="0"/>
              <a:t>print("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 Accuracy:", </a:t>
            </a:r>
            <a:r>
              <a:rPr lang="en-US" altLang="zh-CN" sz="1600" dirty="0" err="1"/>
              <a:t>knn_scores.mean</a:t>
            </a:r>
            <a:r>
              <a:rPr lang="en-US" altLang="zh-CN" sz="1600" dirty="0"/>
              <a:t>())</a:t>
            </a:r>
            <a:br>
              <a:rPr lang="en-US" altLang="zh-CN" sz="1600" dirty="0"/>
            </a:br>
            <a:r>
              <a:rPr lang="en-US" altLang="zh-CN" sz="1600" i="1" dirty="0">
                <a:solidFill>
                  <a:srgbClr val="FF0000"/>
                </a:solidFill>
              </a:rPr>
              <a:t>#</a:t>
            </a:r>
            <a:r>
              <a:rPr lang="zh-CN" altLang="en-US" sz="1600" i="1" dirty="0">
                <a:solidFill>
                  <a:srgbClr val="FF0000"/>
                </a:solidFill>
              </a:rPr>
              <a:t>进行</a:t>
            </a:r>
            <a:r>
              <a:rPr lang="en-US" altLang="zh-CN" sz="1600" i="1" dirty="0">
                <a:solidFill>
                  <a:srgbClr val="FF0000"/>
                </a:solidFill>
              </a:rPr>
              <a:t>k</a:t>
            </a:r>
            <a:r>
              <a:rPr lang="zh-CN" altLang="en-US" sz="1600" i="1" dirty="0">
                <a:solidFill>
                  <a:srgbClr val="FF0000"/>
                </a:solidFill>
              </a:rPr>
              <a:t>不同交叉验证</a:t>
            </a:r>
          </a:p>
          <a:p>
            <a:r>
              <a:rPr lang="en-US" altLang="zh-CN" sz="1600" dirty="0"/>
              <a:t>knn_scores_cv4 = </a:t>
            </a:r>
            <a:r>
              <a:rPr lang="en-US" altLang="zh-CN" sz="1600" dirty="0" err="1"/>
              <a:t>cross_val_score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, X, y, </a:t>
            </a:r>
            <a:r>
              <a:rPr lang="en-US" altLang="zh-CN" sz="1600" i="1" dirty="0"/>
              <a:t>cv</a:t>
            </a:r>
            <a:r>
              <a:rPr lang="en-US" altLang="zh-CN" sz="1600" dirty="0"/>
              <a:t>=4, </a:t>
            </a:r>
            <a:r>
              <a:rPr lang="en-US" altLang="zh-CN" sz="1600" i="1" dirty="0"/>
              <a:t>scoring</a:t>
            </a:r>
            <a:r>
              <a:rPr lang="en-US" altLang="zh-CN" sz="1600" dirty="0"/>
              <a:t>='accuracy')</a:t>
            </a:r>
          </a:p>
          <a:p>
            <a:r>
              <a:rPr lang="en-US" altLang="zh-CN" sz="1600" dirty="0"/>
              <a:t>knn_scores_cv10 = </a:t>
            </a:r>
            <a:r>
              <a:rPr lang="en-US" altLang="zh-CN" sz="1600" dirty="0" err="1"/>
              <a:t>cross_val_score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, X, y, </a:t>
            </a:r>
            <a:r>
              <a:rPr lang="en-US" altLang="zh-CN" sz="1600" i="1" dirty="0"/>
              <a:t>cv</a:t>
            </a:r>
            <a:r>
              <a:rPr lang="en-US" altLang="zh-CN" sz="1600" dirty="0"/>
              <a:t>=10, </a:t>
            </a:r>
            <a:r>
              <a:rPr lang="en-US" altLang="zh-CN" sz="1600" i="1" dirty="0"/>
              <a:t>scoring</a:t>
            </a:r>
            <a:r>
              <a:rPr lang="en-US" altLang="zh-CN" sz="1600" dirty="0"/>
              <a:t>='accuracy')</a:t>
            </a:r>
          </a:p>
          <a:p>
            <a:br>
              <a:rPr lang="en-US" altLang="zh-CN" sz="1600" dirty="0"/>
            </a:br>
            <a:endParaRPr lang="en-US" altLang="zh-CN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5959161" y="734132"/>
            <a:ext cx="531438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FF0000"/>
                </a:solidFill>
              </a:rPr>
              <a:t># </a:t>
            </a:r>
            <a:r>
              <a:rPr lang="zh-CN" altLang="en-US" sz="1600" i="1" dirty="0">
                <a:solidFill>
                  <a:srgbClr val="FF0000"/>
                </a:solidFill>
              </a:rPr>
              <a:t>输出</a:t>
            </a:r>
            <a:r>
              <a:rPr lang="en-US" altLang="zh-CN" sz="1600" i="1" dirty="0">
                <a:solidFill>
                  <a:srgbClr val="FF0000"/>
                </a:solidFill>
              </a:rPr>
              <a:t>k</a:t>
            </a:r>
            <a:r>
              <a:rPr lang="zh-CN" altLang="en-US" sz="1600" i="1" dirty="0">
                <a:solidFill>
                  <a:srgbClr val="FF0000"/>
                </a:solidFill>
              </a:rPr>
              <a:t>为不同值的交叉验证准确率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print("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 with cv=4 Accuracy:", knn_scores_cv4.mean())</a:t>
            </a:r>
          </a:p>
          <a:p>
            <a:r>
              <a:rPr lang="en-US" altLang="zh-CN" sz="1600" dirty="0"/>
              <a:t>print("</a:t>
            </a:r>
            <a:r>
              <a:rPr lang="en-US" altLang="zh-CN" sz="1600" dirty="0" err="1"/>
              <a:t>knn</a:t>
            </a:r>
            <a:r>
              <a:rPr lang="en-US" altLang="zh-CN" sz="1600" dirty="0"/>
              <a:t> with cv=10 Accuracy:", knn_scores_cv10.mean())</a:t>
            </a:r>
          </a:p>
          <a:p>
            <a:r>
              <a:rPr lang="en-US" altLang="zh-CN" sz="1600" i="1" dirty="0">
                <a:solidFill>
                  <a:srgbClr val="FF0000"/>
                </a:solidFill>
              </a:rPr>
              <a:t>#</a:t>
            </a:r>
            <a:r>
              <a:rPr lang="zh-CN" altLang="en-US" sz="1600" i="1" dirty="0">
                <a:solidFill>
                  <a:srgbClr val="FF0000"/>
                </a:solidFill>
              </a:rPr>
              <a:t>绘制肘部曲线以找到最好的</a:t>
            </a:r>
            <a:r>
              <a:rPr lang="en-US" altLang="zh-CN" sz="1600" i="1" dirty="0">
                <a:solidFill>
                  <a:srgbClr val="FF0000"/>
                </a:solidFill>
              </a:rPr>
              <a:t>k</a:t>
            </a:r>
            <a:r>
              <a:rPr lang="zh-CN" altLang="en-US" sz="1600" i="1" dirty="0">
                <a:solidFill>
                  <a:srgbClr val="FF0000"/>
                </a:solidFill>
              </a:rPr>
              <a:t>值</a:t>
            </a:r>
          </a:p>
          <a:p>
            <a:r>
              <a:rPr lang="en-US" altLang="zh-CN" sz="1600" dirty="0"/>
              <a:t>elbow = []</a:t>
            </a:r>
          </a:p>
          <a:p>
            <a:br>
              <a:rPr lang="en-US" altLang="zh-CN" sz="1600" dirty="0"/>
            </a:br>
            <a:r>
              <a:rPr lang="en-US" altLang="zh-CN" sz="1600" dirty="0"/>
              <a:t>for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in range(1, 20): </a:t>
            </a:r>
            <a:r>
              <a:rPr lang="en-US" altLang="zh-CN" sz="1600" i="1" dirty="0">
                <a:solidFill>
                  <a:srgbClr val="FF0000"/>
                </a:solidFill>
              </a:rPr>
              <a:t># </a:t>
            </a:r>
            <a:r>
              <a:rPr lang="zh-CN" altLang="en-US" sz="1600" i="1" dirty="0">
                <a:solidFill>
                  <a:srgbClr val="FF0000"/>
                </a:solidFill>
              </a:rPr>
              <a:t>创建遍历，找到最合适的</a:t>
            </a:r>
            <a:r>
              <a:rPr lang="en-US" altLang="zh-CN" sz="1600" i="1" dirty="0">
                <a:solidFill>
                  <a:srgbClr val="FF0000"/>
                </a:solidFill>
              </a:rPr>
              <a:t>k</a:t>
            </a:r>
            <a:r>
              <a:rPr lang="zh-CN" altLang="en-US" sz="1600" i="1" dirty="0">
                <a:solidFill>
                  <a:srgbClr val="FF0000"/>
                </a:solidFill>
              </a:rPr>
              <a:t>值</a:t>
            </a:r>
          </a:p>
          <a:p>
            <a:r>
              <a:rPr lang="zh-CN" altLang="en-US" sz="1600" dirty="0"/>
              <a:t>  </a:t>
            </a:r>
            <a:r>
              <a:rPr lang="en-US" altLang="zh-CN" sz="1600" dirty="0" err="1"/>
              <a:t>kmeans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KMeans</a:t>
            </a:r>
            <a:r>
              <a:rPr lang="en-US" altLang="zh-CN" sz="1600" dirty="0"/>
              <a:t>(</a:t>
            </a:r>
            <a:r>
              <a:rPr lang="en-US" altLang="zh-CN" sz="1600" i="1" dirty="0" err="1"/>
              <a:t>n_clusters</a:t>
            </a:r>
            <a:r>
              <a:rPr lang="en-US" altLang="zh-CN" sz="1600" dirty="0"/>
              <a:t>=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</a:t>
            </a:r>
            <a:r>
              <a:rPr lang="en-US" altLang="zh-CN" sz="1600" i="1" dirty="0" err="1"/>
              <a:t>init</a:t>
            </a:r>
            <a:r>
              <a:rPr lang="en-US" altLang="zh-CN" sz="1600" dirty="0"/>
              <a:t>='k-means++', </a:t>
            </a:r>
            <a:r>
              <a:rPr lang="en-US" altLang="zh-CN" sz="1600" i="1" dirty="0" err="1"/>
              <a:t>random_state</a:t>
            </a:r>
            <a:r>
              <a:rPr lang="en-US" altLang="zh-CN" sz="1600" dirty="0"/>
              <a:t>=100)</a:t>
            </a:r>
          </a:p>
          <a:p>
            <a:r>
              <a:rPr lang="en-US" altLang="zh-CN" sz="1600" dirty="0"/>
              <a:t>  </a:t>
            </a:r>
            <a:r>
              <a:rPr lang="en-US" altLang="zh-CN" sz="1600" dirty="0" err="1"/>
              <a:t>kmeans.fit</a:t>
            </a:r>
            <a:r>
              <a:rPr lang="en-US" altLang="zh-CN" sz="1600" dirty="0"/>
              <a:t>(X)</a:t>
            </a:r>
          </a:p>
          <a:p>
            <a:r>
              <a:rPr lang="en-US" altLang="zh-CN" sz="1600" dirty="0"/>
              <a:t>  </a:t>
            </a:r>
            <a:r>
              <a:rPr lang="en-US" altLang="zh-CN" sz="1600" dirty="0" err="1"/>
              <a:t>elbow.append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kmeans.inertia</a:t>
            </a:r>
            <a:r>
              <a:rPr lang="en-US" altLang="zh-CN" sz="1600" dirty="0"/>
              <a:t>_)</a:t>
            </a:r>
          </a:p>
          <a:p>
            <a:br>
              <a:rPr lang="en-US" altLang="zh-CN" sz="1600" dirty="0"/>
            </a:br>
            <a:r>
              <a:rPr lang="en-US" altLang="zh-CN" sz="1600" dirty="0" err="1"/>
              <a:t>plt.figure</a:t>
            </a:r>
            <a:r>
              <a:rPr lang="en-US" altLang="zh-CN" sz="1600" dirty="0"/>
              <a:t>(</a:t>
            </a:r>
            <a:r>
              <a:rPr lang="en-US" altLang="zh-CN" sz="1600" i="1" dirty="0" err="1"/>
              <a:t>figsize</a:t>
            </a:r>
            <a:r>
              <a:rPr lang="en-US" altLang="zh-CN" sz="1600" dirty="0"/>
              <a:t>=(9, 6))</a:t>
            </a:r>
          </a:p>
          <a:p>
            <a:r>
              <a:rPr lang="en-US" altLang="zh-CN" sz="1600" dirty="0" err="1"/>
              <a:t>plt.plot</a:t>
            </a:r>
            <a:r>
              <a:rPr lang="en-US" altLang="zh-CN" sz="1600" dirty="0"/>
              <a:t>(range(1, 20), elbow, </a:t>
            </a:r>
            <a:r>
              <a:rPr lang="en-US" altLang="zh-CN" sz="1600" i="1" dirty="0"/>
              <a:t>marker</a:t>
            </a:r>
            <a:r>
              <a:rPr lang="en-US" altLang="zh-CN" sz="1600" dirty="0"/>
              <a:t>='o', </a:t>
            </a:r>
            <a:r>
              <a:rPr lang="en-US" altLang="zh-CN" sz="1600" i="1" dirty="0" err="1"/>
              <a:t>linestyle</a:t>
            </a:r>
            <a:r>
              <a:rPr lang="en-US" altLang="zh-CN" sz="1600" dirty="0"/>
              <a:t>='--')</a:t>
            </a:r>
          </a:p>
          <a:p>
            <a:r>
              <a:rPr lang="en-US" altLang="zh-CN" sz="1600" dirty="0" err="1"/>
              <a:t>plt.xlabel</a:t>
            </a:r>
            <a:r>
              <a:rPr lang="en-US" altLang="zh-CN" sz="1600" dirty="0"/>
              <a:t>('Number of Clusters (K)')</a:t>
            </a:r>
          </a:p>
          <a:p>
            <a:r>
              <a:rPr lang="en-US" altLang="zh-CN" sz="1600" dirty="0" err="1"/>
              <a:t>plt.ylabel</a:t>
            </a:r>
            <a:r>
              <a:rPr lang="en-US" altLang="zh-CN" sz="1600" dirty="0"/>
              <a:t>('Inertia')</a:t>
            </a:r>
          </a:p>
          <a:p>
            <a:r>
              <a:rPr lang="en-US" altLang="zh-CN" sz="1600" dirty="0" err="1"/>
              <a:t>plt.title</a:t>
            </a:r>
            <a:r>
              <a:rPr lang="en-US" altLang="zh-CN" sz="1600" dirty="0"/>
              <a:t>('Elbow Method for Optimal K')</a:t>
            </a:r>
          </a:p>
          <a:p>
            <a:r>
              <a:rPr lang="en-US" altLang="zh-CN" sz="1600" dirty="0" err="1"/>
              <a:t>plt.xticks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np.arange</a:t>
            </a:r>
            <a:r>
              <a:rPr lang="en-US" altLang="zh-CN" sz="1600" dirty="0"/>
              <a:t>(1, 20, 1))</a:t>
            </a:r>
          </a:p>
          <a:p>
            <a:r>
              <a:rPr lang="en-US" altLang="zh-CN" sz="1600" dirty="0" err="1"/>
              <a:t>plt.grid</a:t>
            </a:r>
            <a:r>
              <a:rPr lang="en-US" altLang="zh-CN" sz="1600" dirty="0"/>
              <a:t>(True)</a:t>
            </a:r>
          </a:p>
          <a:p>
            <a:r>
              <a:rPr lang="en-US" altLang="zh-CN" sz="1600" dirty="0" err="1"/>
              <a:t>plt.show</a:t>
            </a:r>
            <a:r>
              <a:rPr lang="en-US" altLang="zh-CN" sz="1600" dirty="0"/>
              <a:t>()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85023" y="2913010"/>
            <a:ext cx="10030228" cy="1296003"/>
          </a:xfrm>
        </p:spPr>
        <p:txBody>
          <a:bodyPr/>
          <a:lstStyle/>
          <a:p>
            <a:r>
              <a:rPr lang="en-US" altLang="zh-CN" dirty="0"/>
              <a:t>BikeBuyers2.xlsx</a:t>
            </a:r>
          </a:p>
        </p:txBody>
      </p:sp>
      <p:sp>
        <p:nvSpPr>
          <p:cNvPr id="7" name="副标题 2"/>
          <p:cNvSpPr txBox="1"/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4227439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Cross validation——RESULT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245259"/>
            <a:ext cx="5062808" cy="149382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667" y="889001"/>
            <a:ext cx="6659555" cy="480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763898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DBSCAN——code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2767" y="1059111"/>
            <a:ext cx="4473627" cy="45243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Category_encoded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]].values  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提取需要处理的特征作为</a:t>
            </a:r>
            <a:r>
              <a:rPr lang="en-US" altLang="zh-CN" sz="1600" b="0" dirty="0" err="1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numpy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数组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br>
              <a:rPr lang="zh-CN" altLang="en-US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如果数据不是同一量级，可以进行标准化处理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scaler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StandardScaler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X_scaled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scaler.fit_transform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eps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0.3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 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邻域半径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min_samples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 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最小样本数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dbscan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DBSCAN(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eps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eps,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min_samples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min_samples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dbscan.fit_predict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X_scaled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将结果添加到数据框中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'Cluster'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labels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94582" y="606932"/>
            <a:ext cx="6103519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sz="1600" dirty="0"/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提取每个簇的数据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unique_labels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i="1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set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(labels)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colors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plt.cm.get_cmap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'tab10'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unique_labels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label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enumerate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unique_labels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-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如果是噪声点，以黑色单独标记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plt.scatter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(X[labels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X[labels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color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'black'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30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'Noise'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else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plt.scatter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(X[labels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X[labels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label,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color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colors(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30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'Cluster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{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}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plt.title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'DBSCAN Clustering'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plt.xlabel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plt.ylabel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plt.legend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plt.grid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i="1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plt.show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sz="1600" i="1" dirty="0"/>
            </a:br>
            <a:endParaRPr lang="en-US" altLang="zh-CN" sz="1600" i="1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155031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DBSCAN——RESULT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B47736-B987-4749-2F96-6805E6163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76" y="776115"/>
            <a:ext cx="7847734" cy="4961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719288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Random Forest——code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5875" y="1067707"/>
            <a:ext cx="4929086" cy="50167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label_encoder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LabelEncoder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label_encoder.fit_transform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分离特征和目标变量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'PostalCode'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'TotalChildren'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'NumberChildrenAtHome'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'NumberCarsOwned'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]]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将目标变量二值化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y_bin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label_binarize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(y,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classes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range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].unique())))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分割数据集为训练集和测试集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train_test_split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y_bin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test_size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endParaRPr lang="en-US" altLang="zh-CN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9329" y="1064420"/>
            <a:ext cx="531438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创建和训练一对多的随机森林模型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ovr_rf_model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OneVsRestClassifier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RandomForestClassifier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n_estimators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ovr_rf_model.fit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绘制每个类别的精确率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-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召回率曲线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7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range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y_bin.shape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]):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PrecisionRecallDisplay.from_estimator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ovr_rf_model.estimators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_[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[:,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name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 err="1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"Class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{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+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}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"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</a:b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plt.title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'Precision-Recall Curve for Multiclass'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plt.show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4110421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Random Forest——RESULT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4235" y="1079500"/>
            <a:ext cx="4882081" cy="3631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D7C970-739A-BCEA-ED06-B66CE80DE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12" y="866633"/>
            <a:ext cx="4531981" cy="44267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72B4961-CA4E-A10C-B0A1-2056A4963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705" y="1223257"/>
            <a:ext cx="3907295" cy="36651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8FFFBA-9203-3561-6B8B-C3141521C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993" y="1642748"/>
            <a:ext cx="4099039" cy="38518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5CD92A-1BD1-A138-2873-0CA2DD282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121" y="2055813"/>
            <a:ext cx="4375937" cy="41042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E4E3F85-6070-8BF9-376A-343ECEEA93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536" y="2412676"/>
            <a:ext cx="4099039" cy="391206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F83D98F-AC50-F532-8D70-E724C5B98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8076" y="2602861"/>
            <a:ext cx="4509412" cy="42172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9936396-B71A-FA3D-0CE9-94F4F8CD2D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6056" y="2787186"/>
            <a:ext cx="4375938" cy="42024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43BBD30-433C-2FDA-69EA-201B9E468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7962" y="2863748"/>
            <a:ext cx="4005484" cy="377560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9AD11D8-5D5F-47AD-AE8E-7DFA4966D8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3034" y="2580656"/>
            <a:ext cx="4491535" cy="4522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919389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 err="1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AdaBoost</a:t>
            </a: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——code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4221" y="889000"/>
            <a:ext cx="3911379" cy="55092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PostalCode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NumberChildrenAtHome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'Amount'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NumberCarsOwned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]]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'Category'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分割数据集为训练集和测试集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train_test_split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(X, y,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test_size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初始化 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AdaBoost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分类器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ada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AdaBoostClassifier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n_estimators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algorithm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'SAMME'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random_state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42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拟合模型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ada.fit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y_train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br>
              <a:rPr lang="en-US" altLang="zh-CN" sz="1600" dirty="0"/>
            </a:br>
            <a:br>
              <a:rPr lang="en-US" altLang="zh-CN" sz="1600" i="1" dirty="0"/>
            </a:br>
            <a:endParaRPr lang="en-US" altLang="zh-CN" sz="1600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4614939" y="889000"/>
            <a:ext cx="4844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预测测试集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ada.predict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X_test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评估模型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accuracy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accuracy_score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y_pred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br>
              <a:rPr lang="en-US" altLang="zh-CN" sz="1600" dirty="0"/>
            </a:b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计算并绘制每个类别的</a:t>
            </a:r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ROC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曲线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n_classes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len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np.unique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y_test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 </a:t>
            </a:r>
          </a:p>
          <a:p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n_classes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3A8B84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print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"Warning: Only one class in the test set. ROC curve will not be meaningful."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else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: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plt.figure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figsize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7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colors 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 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'b'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'g'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'r'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'c'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'm'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'y'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'k'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  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plt.legend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BE7E05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loc</a:t>
            </a:r>
            <a:r>
              <a:rPr lang="en-US" altLang="zh-CN" sz="1600" b="0" dirty="0">
                <a:solidFill>
                  <a:srgbClr val="B05CCC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"lower right"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plt.plot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'k--'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9D525A-14B5-328C-B4DF-51C023335588}"/>
              </a:ext>
            </a:extLst>
          </p:cNvPr>
          <p:cNvSpPr txBox="1"/>
          <p:nvPr/>
        </p:nvSpPr>
        <p:spPr>
          <a:xfrm>
            <a:off x="9424586" y="1067707"/>
            <a:ext cx="2513193" cy="2732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# </a:t>
            </a:r>
            <a:r>
              <a:rPr lang="zh-CN" altLang="en-US" sz="1600" b="0" dirty="0">
                <a:solidFill>
                  <a:srgbClr val="8790A0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绘制对角线（随机猜测线） </a:t>
            </a:r>
            <a:endParaRPr lang="zh-CN" altLang="en-US" sz="1600" b="0" dirty="0">
              <a:solidFill>
                <a:srgbClr val="4B505B"/>
              </a:solidFill>
              <a:effectLst/>
              <a:highlight>
                <a:srgbClr val="FAFAFA"/>
              </a:highlight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plt.xlim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1.0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plt.ylim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([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0.0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1.05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])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plt.xlabel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'False Positive Rate'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plt.ylabel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'True Positive Rate'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plt.title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608E32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'ROC Curve for All Classes'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plt.show</a:t>
            </a:r>
            <a:r>
              <a:rPr lang="en-US" altLang="zh-CN" sz="1600" b="0" dirty="0">
                <a:solidFill>
                  <a:srgbClr val="4B505B"/>
                </a:solidFill>
                <a:effectLst/>
                <a:highlight>
                  <a:srgbClr val="FAFAFA"/>
                </a:highlight>
                <a:latin typeface="Consolas" panose="020B0609020204030204" pitchFamily="49" charset="0"/>
              </a:rPr>
              <a:t>()</a:t>
            </a:r>
          </a:p>
          <a:p>
            <a:pPr algn="l">
              <a:lnSpc>
                <a:spcPct val="120000"/>
              </a:lnSpc>
            </a:pPr>
            <a:endParaRPr lang="zh-CN" altLang="en-US" sz="1600" spc="300" dirty="0">
              <a:solidFill>
                <a:schemeClr val="accent1"/>
              </a:solidFill>
              <a:latin typeface="启功字体简体" panose="03000509000000000000" pitchFamily="65" charset="-122"/>
              <a:ea typeface="启功字体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3310522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 err="1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AdaBoost</a:t>
            </a: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——RESULT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093" y="1502710"/>
            <a:ext cx="4877223" cy="3276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09" y="1032647"/>
            <a:ext cx="6353384" cy="46428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035" y="598355"/>
            <a:ext cx="5811338" cy="4262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11307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PCA——code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95875" y="889000"/>
            <a:ext cx="11672452" cy="50321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选择用于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的数据列，通常是数值型数据列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selected_columns</a:t>
            </a:r>
            <a:r>
              <a:rPr lang="en-US" altLang="zh-CN" sz="1400" dirty="0"/>
              <a:t> = ['PostalCode','TotalChildren','NumberChildrenAtHome','Amount','NumberCarsOwned']</a:t>
            </a:r>
          </a:p>
          <a:p>
            <a:r>
              <a:rPr lang="en-US" altLang="zh-CN" sz="1400" dirty="0" err="1"/>
              <a:t>data_for_pca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cleaned_data</a:t>
            </a:r>
            <a:r>
              <a:rPr lang="en-US" altLang="zh-CN" sz="1400" dirty="0"/>
              <a:t>[</a:t>
            </a:r>
            <a:r>
              <a:rPr lang="en-US" altLang="zh-CN" sz="1400" dirty="0" err="1"/>
              <a:t>selected_columns</a:t>
            </a:r>
            <a:r>
              <a:rPr lang="en-US" altLang="zh-CN" sz="1400" dirty="0"/>
              <a:t>]</a:t>
            </a:r>
            <a:br>
              <a:rPr lang="en-US" altLang="zh-CN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标准化数据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scaler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StandardScaler</a:t>
            </a:r>
            <a:r>
              <a:rPr lang="en-US" altLang="zh-CN" sz="1400" dirty="0"/>
              <a:t>()</a:t>
            </a:r>
          </a:p>
          <a:p>
            <a:r>
              <a:rPr lang="en-US" altLang="zh-CN" sz="1400" dirty="0" err="1"/>
              <a:t>scaled_data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scaler.fit_transform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data_for_pca</a:t>
            </a:r>
            <a:r>
              <a:rPr lang="en-US" altLang="zh-CN" sz="1400" dirty="0"/>
              <a:t>)</a:t>
            </a:r>
          </a:p>
          <a:p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创建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对象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pca</a:t>
            </a:r>
            <a:r>
              <a:rPr lang="en-US" altLang="zh-CN" sz="1400" dirty="0"/>
              <a:t> = PCA()</a:t>
            </a:r>
            <a:br>
              <a:rPr lang="en-US" altLang="zh-CN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在标准化后的数据上拟合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模型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pca.fit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scaled_data</a:t>
            </a:r>
            <a:r>
              <a:rPr lang="en-US" altLang="zh-CN" sz="1400" dirty="0"/>
              <a:t>)</a:t>
            </a:r>
            <a:br>
              <a:rPr lang="en-US" altLang="zh-CN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查看主成分的方差解释比例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print(</a:t>
            </a:r>
            <a:r>
              <a:rPr lang="en-US" altLang="zh-CN" sz="1400" dirty="0" err="1"/>
              <a:t>pca.explained_variance_ratio</a:t>
            </a:r>
            <a:r>
              <a:rPr lang="en-US" altLang="zh-CN" sz="1400" dirty="0"/>
              <a:t>_)</a:t>
            </a:r>
            <a:br>
              <a:rPr lang="en-US" altLang="zh-CN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可选择性地，将数据转换到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的主成分空间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pca_data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pca.transform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scaled_data</a:t>
            </a:r>
            <a:r>
              <a:rPr lang="en-US" altLang="zh-CN" sz="1400" dirty="0"/>
              <a:t>)</a:t>
            </a:r>
          </a:p>
          <a:p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将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转换后的数据转为</a:t>
            </a:r>
            <a:r>
              <a:rPr lang="en-US" altLang="zh-CN" sz="1400" i="1" dirty="0" err="1">
                <a:solidFill>
                  <a:srgbClr val="FF0000"/>
                </a:solidFill>
              </a:rPr>
              <a:t>DataFrame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pca_df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pd.DataFrame</a:t>
            </a:r>
            <a:r>
              <a:rPr lang="en-US" altLang="zh-CN" sz="1400" dirty="0"/>
              <a:t>(</a:t>
            </a:r>
            <a:r>
              <a:rPr lang="en-US" altLang="zh-CN" sz="1400" i="1" dirty="0"/>
              <a:t>data</a:t>
            </a:r>
            <a:r>
              <a:rPr lang="en-US" altLang="zh-CN" sz="1400" dirty="0"/>
              <a:t>=</a:t>
            </a:r>
            <a:r>
              <a:rPr lang="en-US" altLang="zh-CN" sz="1400" dirty="0" err="1"/>
              <a:t>pca_data</a:t>
            </a:r>
            <a:r>
              <a:rPr lang="en-US" altLang="zh-CN" sz="1400" dirty="0"/>
              <a:t>, </a:t>
            </a:r>
            <a:r>
              <a:rPr lang="en-US" altLang="zh-CN" sz="1400" i="1" dirty="0"/>
              <a:t>columns</a:t>
            </a:r>
            <a:r>
              <a:rPr lang="en-US" altLang="zh-CN" sz="1400" dirty="0"/>
              <a:t>=['PostalCode','TotalChildren','NumberChildrenAtHome','Amount','NumberCarsOwned'])  </a:t>
            </a:r>
          </a:p>
          <a:p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根据实际主成分数目命名列名</a:t>
            </a:r>
            <a:br>
              <a:rPr lang="zh-CN" altLang="en-US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将</a:t>
            </a:r>
            <a:r>
              <a:rPr lang="en-US" altLang="zh-CN" sz="1400" i="1" dirty="0">
                <a:solidFill>
                  <a:srgbClr val="FF0000"/>
                </a:solidFill>
              </a:rPr>
              <a:t>PCA</a:t>
            </a:r>
            <a:r>
              <a:rPr lang="zh-CN" altLang="en-US" sz="1400" i="1" dirty="0">
                <a:solidFill>
                  <a:srgbClr val="FF0000"/>
                </a:solidFill>
              </a:rPr>
              <a:t>转换后的数据与原始数据合并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r>
              <a:rPr lang="en-US" altLang="zh-CN" sz="1400" dirty="0" err="1"/>
              <a:t>final_data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pd.concat</a:t>
            </a:r>
            <a:r>
              <a:rPr lang="en-US" altLang="zh-CN" sz="1400" dirty="0"/>
              <a:t>([</a:t>
            </a:r>
            <a:r>
              <a:rPr lang="en-US" altLang="zh-CN" sz="1400" dirty="0" err="1"/>
              <a:t>cleaned_data.reset_index</a:t>
            </a:r>
            <a:r>
              <a:rPr lang="en-US" altLang="zh-CN" sz="1400" dirty="0"/>
              <a:t>(</a:t>
            </a:r>
            <a:r>
              <a:rPr lang="en-US" altLang="zh-CN" sz="1400" i="1" dirty="0"/>
              <a:t>drop</a:t>
            </a:r>
            <a:r>
              <a:rPr lang="en-US" altLang="zh-CN" sz="1400" dirty="0"/>
              <a:t>=True), </a:t>
            </a:r>
            <a:r>
              <a:rPr lang="en-US" altLang="zh-CN" sz="1400" dirty="0" err="1"/>
              <a:t>pca_df</a:t>
            </a:r>
            <a:r>
              <a:rPr lang="en-US" altLang="zh-CN" sz="1400" dirty="0"/>
              <a:t>], </a:t>
            </a:r>
            <a:r>
              <a:rPr lang="en-US" altLang="zh-CN" sz="1400" i="1" dirty="0"/>
              <a:t>axis</a:t>
            </a:r>
            <a:r>
              <a:rPr lang="en-US" altLang="zh-CN" sz="1400" dirty="0"/>
              <a:t>=1)</a:t>
            </a:r>
            <a:br>
              <a:rPr lang="en-US" altLang="zh-CN" sz="1400" dirty="0"/>
            </a:br>
            <a:r>
              <a:rPr lang="en-US" altLang="zh-CN" sz="1400" i="1" dirty="0">
                <a:solidFill>
                  <a:srgbClr val="FF0000"/>
                </a:solidFill>
              </a:rPr>
              <a:t># </a:t>
            </a:r>
            <a:r>
              <a:rPr lang="zh-CN" altLang="en-US" sz="1400" i="1" dirty="0">
                <a:solidFill>
                  <a:srgbClr val="FF0000"/>
                </a:solidFill>
              </a:rPr>
              <a:t>可选择性的输出结果或进一步处理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print(</a:t>
            </a:r>
            <a:r>
              <a:rPr lang="en-US" altLang="zh-CN" sz="1400" dirty="0" err="1"/>
              <a:t>final_data.head</a:t>
            </a:r>
            <a:r>
              <a:rPr lang="en-US" altLang="zh-CN" sz="1400" dirty="0"/>
              <a:t>())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DBEFF9"/>
              </a:solidFill>
              <a:latin typeface="微软雅黑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196435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PCA——Chart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249" y="844468"/>
            <a:ext cx="6010751" cy="4836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1717521" cy="444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Summary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>
            <a:off x="3359696" y="734133"/>
            <a:ext cx="1368152" cy="0"/>
          </a:xfrm>
          <a:prstGeom prst="line">
            <a:avLst/>
          </a:prstGeom>
          <a:ln>
            <a:solidFill>
              <a:srgbClr val="0FC7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7277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4394" y="1573853"/>
            <a:ext cx="11672452" cy="302820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400" dirty="0"/>
              <a:t>models = {</a:t>
            </a:r>
          </a:p>
          <a:p>
            <a:r>
              <a:rPr lang="en-US" altLang="zh-CN" sz="1400" dirty="0"/>
              <a:t>    "Logistic Regression": </a:t>
            </a:r>
            <a:r>
              <a:rPr lang="en-US" altLang="zh-CN" sz="1400" dirty="0" err="1"/>
              <a:t>log_reg</a:t>
            </a:r>
            <a:r>
              <a:rPr lang="en-US" altLang="zh-CN" sz="1400" dirty="0"/>
              <a:t>,</a:t>
            </a:r>
          </a:p>
          <a:p>
            <a:r>
              <a:rPr lang="en-US" altLang="zh-CN" sz="1400" dirty="0"/>
              <a:t>    "Random Forest": </a:t>
            </a:r>
            <a:r>
              <a:rPr lang="en-US" altLang="zh-CN" sz="1400" dirty="0" err="1"/>
              <a:t>ovr_rf_model</a:t>
            </a:r>
            <a:r>
              <a:rPr lang="en-US" altLang="zh-CN" sz="1400" dirty="0"/>
              <a:t>,</a:t>
            </a:r>
          </a:p>
          <a:p>
            <a:r>
              <a:rPr lang="en-US" altLang="zh-CN" sz="1400" dirty="0"/>
              <a:t>    "KNN": </a:t>
            </a:r>
            <a:r>
              <a:rPr lang="en-US" altLang="zh-CN" sz="1400" dirty="0" err="1"/>
              <a:t>knn</a:t>
            </a:r>
            <a:r>
              <a:rPr lang="en-US" altLang="zh-CN" sz="1400" dirty="0"/>
              <a:t>,</a:t>
            </a:r>
          </a:p>
          <a:p>
            <a:r>
              <a:rPr lang="en-US" altLang="zh-CN" sz="1400" dirty="0"/>
              <a:t>    "</a:t>
            </a:r>
            <a:r>
              <a:rPr lang="en-US" altLang="zh-CN" sz="1400" dirty="0" err="1"/>
              <a:t>AdaBoost</a:t>
            </a:r>
            <a:r>
              <a:rPr lang="en-US" altLang="zh-CN" sz="1400" dirty="0"/>
              <a:t>": </a:t>
            </a:r>
            <a:r>
              <a:rPr lang="en-US" altLang="zh-CN" sz="1400" dirty="0" err="1"/>
              <a:t>ada</a:t>
            </a:r>
            <a:r>
              <a:rPr lang="en-US" altLang="zh-CN" sz="1400" dirty="0"/>
              <a:t>,</a:t>
            </a:r>
          </a:p>
          <a:p>
            <a:r>
              <a:rPr lang="en-US" altLang="zh-CN" sz="1400" dirty="0"/>
              <a:t>    "Gradient Boosting": </a:t>
            </a:r>
            <a:r>
              <a:rPr lang="en-US" altLang="zh-CN" sz="1400" dirty="0" err="1"/>
              <a:t>gb_clf</a:t>
            </a:r>
            <a:endParaRPr lang="en-US" altLang="zh-CN" sz="1400" dirty="0"/>
          </a:p>
          <a:p>
            <a:r>
              <a:rPr lang="en-US" altLang="zh-CN" sz="1400" dirty="0"/>
              <a:t>}</a:t>
            </a:r>
          </a:p>
          <a:p>
            <a:br>
              <a:rPr lang="en-US" altLang="zh-CN" sz="1400" dirty="0"/>
            </a:br>
            <a:r>
              <a:rPr lang="en-US" altLang="zh-CN" sz="1400" i="1" dirty="0"/>
              <a:t># </a:t>
            </a:r>
            <a:r>
              <a:rPr lang="zh-CN" altLang="en-US" sz="1400" i="1" dirty="0"/>
              <a:t>评估模型</a:t>
            </a:r>
            <a:endParaRPr lang="zh-CN" altLang="en-US" sz="1400" dirty="0"/>
          </a:p>
          <a:p>
            <a:r>
              <a:rPr lang="en-US" altLang="zh-CN" sz="1400" dirty="0"/>
              <a:t>for name, model in </a:t>
            </a:r>
            <a:r>
              <a:rPr lang="en-US" altLang="zh-CN" sz="1400" dirty="0" err="1"/>
              <a:t>models.items</a:t>
            </a:r>
            <a:r>
              <a:rPr lang="en-US" altLang="zh-CN" sz="1400" dirty="0"/>
              <a:t>():</a:t>
            </a:r>
          </a:p>
          <a:p>
            <a:r>
              <a:rPr lang="en-US" altLang="zh-CN" sz="1400" dirty="0"/>
              <a:t>    scores = </a:t>
            </a:r>
            <a:r>
              <a:rPr lang="en-US" altLang="zh-CN" sz="1400" dirty="0" err="1"/>
              <a:t>cross_val_score</a:t>
            </a:r>
            <a:r>
              <a:rPr lang="en-US" altLang="zh-CN" sz="1400" dirty="0"/>
              <a:t>(model, X, y, </a:t>
            </a:r>
            <a:r>
              <a:rPr lang="en-US" altLang="zh-CN" sz="1400" i="1" dirty="0"/>
              <a:t>cv</a:t>
            </a:r>
            <a:r>
              <a:rPr lang="en-US" altLang="zh-CN" sz="1400" dirty="0"/>
              <a:t>=5, </a:t>
            </a:r>
            <a:r>
              <a:rPr lang="en-US" altLang="zh-CN" sz="1400" i="1" dirty="0"/>
              <a:t>scoring</a:t>
            </a:r>
            <a:r>
              <a:rPr lang="en-US" altLang="zh-CN" sz="1400" dirty="0"/>
              <a:t>='accuracy')</a:t>
            </a:r>
          </a:p>
          <a:p>
            <a:r>
              <a:rPr lang="en-US" altLang="zh-CN" sz="1400" dirty="0"/>
              <a:t>    print(f"{name} Accuracy: {</a:t>
            </a:r>
            <a:r>
              <a:rPr lang="en-US" altLang="zh-CN" sz="1400" dirty="0" err="1"/>
              <a:t>np.mean</a:t>
            </a:r>
            <a:r>
              <a:rPr lang="en-US" altLang="zh-CN" sz="1400" dirty="0"/>
              <a:t>(scores):.2f} (+/- {</a:t>
            </a:r>
            <a:r>
              <a:rPr lang="en-US" altLang="zh-CN" sz="1400" dirty="0" err="1"/>
              <a:t>np.std</a:t>
            </a:r>
            <a:r>
              <a:rPr lang="en-US" altLang="zh-CN" sz="1400" dirty="0"/>
              <a:t>(scores):.2f})")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DBEFF9"/>
              </a:solidFill>
              <a:latin typeface="微软雅黑Ligh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182" y="1838522"/>
            <a:ext cx="6137995" cy="15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917930" y="2919853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Load Packages and Data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2917930" y="354631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Data Cleansing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17825" y="417385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Exploratory Data Analysis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7825" y="4886960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Feature Selection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7825" y="560006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Machine Learning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85023" y="2913010"/>
            <a:ext cx="10030228" cy="1296003"/>
          </a:xfrm>
        </p:spPr>
        <p:txBody>
          <a:bodyPr/>
          <a:lstStyle/>
          <a:p>
            <a:r>
              <a:rPr lang="en-US" altLang="zh-CN" dirty="0"/>
              <a:t>Zombie Enterprise</a:t>
            </a:r>
          </a:p>
        </p:txBody>
      </p:sp>
      <p:sp>
        <p:nvSpPr>
          <p:cNvPr id="7" name="副标题 2"/>
          <p:cNvSpPr txBox="1"/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750004" y="6331608"/>
            <a:ext cx="27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768395">
                    <a:lumMod val="40000"/>
                    <a:lumOff val="60000"/>
                  </a:srgbClr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厚德健行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752070" y="3257038"/>
            <a:ext cx="544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Data Management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6047845" y="4830288"/>
            <a:ext cx="544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Machine Learning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Data Management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2045" y="1488440"/>
            <a:ext cx="8011160" cy="1249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Load the data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2045" y="3098800"/>
            <a:ext cx="6796405" cy="18040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Read the 4 tables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Merge the 4 tables into 1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2400" spc="300" dirty="0">
                <a:solidFill>
                  <a:srgbClr val="01518A"/>
                </a:solidFill>
                <a:latin typeface="Arial" panose="020B0604020202020204"/>
                <a:ea typeface="微软雅黑" panose="020B0503020204020204" charset="-122"/>
              </a:rPr>
              <a:t>Show the results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solidFill>
                <a:srgbClr val="01518A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295481"/>
            <a:ext cx="4958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>
            <a:normAutofit/>
          </a:bodyPr>
          <a:lstStyle/>
          <a:p>
            <a:r>
              <a:rPr lang="en-US" altLang="zh-CN" dirty="0"/>
              <a:t>Data Management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2045" y="1488440"/>
            <a:ext cx="8011160" cy="1249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Load the data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295481"/>
            <a:ext cx="4958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60" y="2383790"/>
            <a:ext cx="8354060" cy="3596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925" y="2383790"/>
            <a:ext cx="7507605" cy="379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Data Management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675277"/>
            <a:ext cx="10858500" cy="3913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28092" y="2029253"/>
            <a:ext cx="4230700" cy="6315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Data Cleansing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0371" y="3465978"/>
            <a:ext cx="4524345" cy="2123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Remove missing values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pc="30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N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umeric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type conversion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Filter data</a:t>
            </a:r>
            <a:endParaRPr lang="en-US" altLang="zh-CN" spc="30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Date type conversion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Floating point type conversion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Text data processing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V="1">
            <a:off x="5958342" y="2184625"/>
            <a:ext cx="392979" cy="320783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715"/>
            <a:ext cx="6059971" cy="40528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622577" y="6147685"/>
            <a:ext cx="2321774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杨潇林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>
            <a:normAutofit/>
          </a:bodyPr>
          <a:lstStyle/>
          <a:p>
            <a:r>
              <a:rPr lang="en-US" altLang="zh-CN" dirty="0"/>
              <a:t>Data Management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675277"/>
            <a:ext cx="10858500" cy="3913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V="1">
            <a:off x="1434602" y="2232885"/>
            <a:ext cx="392979" cy="320783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22577" y="6147685"/>
            <a:ext cx="2321774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杨潇林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0" y="1762760"/>
            <a:ext cx="6398895" cy="373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>
            <a:normAutofit/>
          </a:bodyPr>
          <a:lstStyle/>
          <a:p>
            <a:r>
              <a:rPr lang="en-US" altLang="zh-CN" dirty="0"/>
              <a:t>Data Management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zh-CN" alt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525" y="1242060"/>
            <a:ext cx="8058150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Exploratory Data Analysis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0949" y="204783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rcRect b="8905"/>
          <a:stretch>
            <a:fillRect/>
          </a:stretch>
        </p:blipFill>
        <p:spPr>
          <a:xfrm>
            <a:off x="4217" y="905347"/>
            <a:ext cx="11682159" cy="546829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22426" y="6254888"/>
            <a:ext cx="3927929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马晨烨、杨潇林、秦睿思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>
            <a:normAutofit/>
          </a:bodyPr>
          <a:lstStyle/>
          <a:p>
            <a:r>
              <a:rPr lang="en-US" altLang="zh-CN" dirty="0"/>
              <a:t>Data Management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zh-CN" alt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525" y="1242060"/>
            <a:ext cx="8058150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Exploratory Data Analysis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40949" y="204783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22426" y="6254888"/>
            <a:ext cx="3927929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马晨烨、杨潇林、秦睿思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274570"/>
            <a:ext cx="5003800" cy="35820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10" y="851535"/>
            <a:ext cx="5280025" cy="37801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855" y="2171700"/>
            <a:ext cx="5434330" cy="389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Data Management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675277"/>
            <a:ext cx="10858500" cy="3913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2" y="1675277"/>
            <a:ext cx="5435600" cy="6315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Correlation Analysis and Feature Selection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V="1">
            <a:off x="5958342" y="2184625"/>
            <a:ext cx="392979" cy="320783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995045"/>
            <a:ext cx="4836795" cy="34397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7375"/>
            <a:ext cx="6592084" cy="46101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90614" y="3826076"/>
            <a:ext cx="4524345" cy="1651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纳税总额</a:t>
            </a:r>
            <a:endParaRPr kumimoji="0" lang="en-US" altLang="zh-CN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zh-CN" altLang="en-US" sz="1400" spc="30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净利润</a:t>
            </a:r>
            <a:endParaRPr lang="en-US" altLang="zh-CN" sz="1400" spc="30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资产总额</a:t>
            </a:r>
            <a:endParaRPr kumimoji="0" lang="en-US" altLang="zh-CN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营业总收入</a:t>
            </a:r>
            <a:endParaRPr kumimoji="0" lang="en-US" altLang="zh-CN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项目融资和政策融资成本</a:t>
            </a:r>
            <a:endParaRPr kumimoji="0" lang="en-US" altLang="zh-CN" sz="1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项目融资和政策融资额度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22426" y="6254888"/>
            <a:ext cx="3927929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马晨烨、杨潇林、秦睿思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750004" y="6331608"/>
            <a:ext cx="27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9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rgbClr val="768395">
                    <a:lumMod val="40000"/>
                    <a:lumOff val="60000"/>
                  </a:srgbClr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厚德健行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1752070" y="3257038"/>
            <a:ext cx="544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Data Management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6047845" y="4830288"/>
            <a:ext cx="54463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Machine Learning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350" y="22592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99456" y="148063"/>
            <a:ext cx="308289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Importing packages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/>
        </p:nvGraphicFramePr>
        <p:xfrm>
          <a:off x="331686" y="1346021"/>
          <a:ext cx="10939563" cy="4442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9185" y="1193800"/>
            <a:ext cx="7360920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Feature selection and Data partitioning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76474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8" y="2989580"/>
            <a:ext cx="10717404" cy="2823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3545" y="1845746"/>
            <a:ext cx="7032662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KNN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76474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87" y="1200150"/>
            <a:ext cx="5009121" cy="4933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5" y="1386205"/>
            <a:ext cx="5387975" cy="4085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3" y="4173977"/>
            <a:ext cx="3701411" cy="17223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22426" y="6254888"/>
            <a:ext cx="3927929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马晨烨、杨潇林、秦睿思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205666" y="1130300"/>
            <a:ext cx="11313234" cy="521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169" y="1272358"/>
            <a:ext cx="2582856" cy="1217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Logistic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Regression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84169" y="2717121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6" y="4295003"/>
            <a:ext cx="3594977" cy="16868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46302" y="6426721"/>
            <a:ext cx="3350474" cy="322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马晨烨、阮扬程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68" y="1358570"/>
            <a:ext cx="5635922" cy="52049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9F879C-ECE5-853E-C200-1732443F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6" y="1950403"/>
            <a:ext cx="5120057" cy="399614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DB71807-CAD8-F6F9-FACF-D6D4212F5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576" y="1827949"/>
            <a:ext cx="5222667" cy="40379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F39818C-E10C-A943-A314-5EA9144F3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481" y="1717123"/>
            <a:ext cx="5468504" cy="429020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CAD84C-3564-B0AA-8F8F-779003C5A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839" y="1764743"/>
            <a:ext cx="5823108" cy="44362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63020C-F7E3-1684-F5AF-510DC91BB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071" y="1836118"/>
            <a:ext cx="5760235" cy="44615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3B45D21-FF9B-D34A-B6E4-E1716781A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029" y="1811642"/>
            <a:ext cx="5716954" cy="4507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3545" y="1845746"/>
            <a:ext cx="7032662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LDA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76474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9" y="4195636"/>
            <a:ext cx="3692052" cy="172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31952" y="6349775"/>
            <a:ext cx="3531448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吴菲涵、马晨烨、杨潇林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101435"/>
            <a:ext cx="6258433" cy="50615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2225A-7B68-C4EB-9382-36A51314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39" y="1602684"/>
            <a:ext cx="5969077" cy="4352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775" y="1845746"/>
            <a:ext cx="2905125" cy="1522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Random Forest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76474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5293"/>
            <a:ext cx="2974053" cy="25459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31952" y="6349775"/>
            <a:ext cx="3531448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53" y="1355921"/>
            <a:ext cx="5042184" cy="4757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76" y="4504775"/>
            <a:ext cx="3743720" cy="17501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C4DC78-A24E-1A10-8EB9-6E73217C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106" y="984299"/>
            <a:ext cx="4586419" cy="344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 dirty="0"/>
              <a:t>Machine Learning</a:t>
            </a:r>
          </a:p>
        </p:txBody>
      </p:sp>
      <p:sp>
        <p:nvSpPr>
          <p:cNvPr id="4" name="矩形 3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3545" y="1845746"/>
            <a:ext cx="7032662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300" normalizeH="0" baseline="0" noProof="0" dirty="0">
                <a:ln>
                  <a:noFill/>
                </a:ln>
                <a:solidFill>
                  <a:srgbClr val="005AAA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AdaBoost</a:t>
            </a:r>
            <a:endParaRPr kumimoji="0" lang="zh-CN" altLang="en-US" sz="4000" b="0" i="0" u="none" strike="noStrike" kern="1200" cap="none" spc="300" normalizeH="0" baseline="0" noProof="0" dirty="0">
              <a:ln>
                <a:noFill/>
              </a:ln>
              <a:solidFill>
                <a:srgbClr val="005AAA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21924" y="276474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99" y="4029595"/>
            <a:ext cx="2766301" cy="1322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31952" y="6349775"/>
            <a:ext cx="3531448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马晨烨、杨潇林、吴菲涵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275538"/>
            <a:ext cx="5853580" cy="50472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1E0878-A06F-9BFE-A058-DE2973F1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91" y="1162817"/>
            <a:ext cx="5837979" cy="4016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BC2443-198D-5E3E-1A23-C5DD58627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98" y="2284209"/>
            <a:ext cx="5882409" cy="4011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5937"/>
            <a:ext cx="7950200" cy="663575"/>
          </a:xfrm>
        </p:spPr>
        <p:txBody>
          <a:bodyPr/>
          <a:lstStyle/>
          <a:p>
            <a:r>
              <a:rPr lang="en-US" altLang="zh-CN"/>
              <a:t>Machine Learning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675277"/>
            <a:ext cx="10858500" cy="3913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70144" y="2029253"/>
            <a:ext cx="5435600" cy="6315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Cross validation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V="1">
            <a:off x="5958342" y="2184625"/>
            <a:ext cx="392979" cy="320783"/>
          </a:xfrm>
          <a:prstGeom prst="triangle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1607185"/>
            <a:ext cx="10653395" cy="39814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72" y="3207271"/>
            <a:ext cx="5435601" cy="13217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31952" y="6349775"/>
            <a:ext cx="3531448" cy="324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By 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srgbClr val="01518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马晨烨、阮扬程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2786380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division of labor</a:t>
            </a:r>
          </a:p>
        </p:txBody>
      </p:sp>
      <p:sp>
        <p:nvSpPr>
          <p:cNvPr id="4" name="矩形 3"/>
          <p:cNvSpPr/>
          <p:nvPr/>
        </p:nvSpPr>
        <p:spPr>
          <a:xfrm>
            <a:off x="1199515" y="692150"/>
            <a:ext cx="2591435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下 11"/>
          <p:cNvSpPr/>
          <p:nvPr/>
        </p:nvSpPr>
        <p:spPr>
          <a:xfrm>
            <a:off x="8775700" y="-622300"/>
            <a:ext cx="228600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4300" y="-654626"/>
            <a:ext cx="364074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此处可以替换成学院标志</a:t>
            </a:r>
            <a:endParaRPr lang="en-US" altLang="zh-CN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9515" y="1167130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Product owner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：马晨烨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Product manager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：秦睿思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Business translator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：吴菲涵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Data scientist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：阮扬程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Calibri" panose="020F0502020204030204"/>
                <a:ea typeface="宋体" panose="02010600030101010101" pitchFamily="2" charset="-122"/>
              </a:rPr>
              <a:t>Data engineer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：杨潇林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93495" y="2713355"/>
            <a:ext cx="5080000" cy="32918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 err="1">
                <a:solidFill>
                  <a:srgbClr val="002060"/>
                </a:solidFill>
                <a:latin typeface="Calibri" panose="020F0502020204030204"/>
                <a:ea typeface="宋体" panose="02010600030101010101" pitchFamily="2" charset="-122"/>
              </a:rPr>
              <a:t>Bikebuyers</a:t>
            </a:r>
            <a:r>
              <a:rPr lang="en-US" altLang="zh-CN" sz="1600" dirty="0">
                <a:solidFill>
                  <a:srgbClr val="00206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1600" dirty="0">
                <a:latin typeface="Calibri" panose="020F0502020204030204"/>
                <a:ea typeface="Calibri" panose="020F0502020204030204"/>
              </a:rPr>
              <a:t>ata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 cleaning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：杨潇林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 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Exploratory data analysis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：吴菲涵、阮扬程、秦睿思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Linear regression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：吴菲涵、马晨烨、杨潇林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Logistic regression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：马晨烨、阮扬程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KNN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：马晨烨、秦睿思、杨潇林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Cross validation and elbow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：阮扬程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K-means </a:t>
            </a:r>
            <a:r>
              <a:rPr lang="zh-CN" altLang="en-US" sz="1600" dirty="0">
                <a:latin typeface="Calibri" panose="020F0502020204030204"/>
                <a:ea typeface="宋体" panose="02010600030101010101" pitchFamily="2" charset="-122"/>
              </a:rPr>
              <a:t>：秦睿思、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马晨烨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Calibri" panose="020F0502020204030204"/>
              </a:rPr>
              <a:t>D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BSCAN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：秦睿思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Decision tree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Calibri" panose="020F0502020204030204"/>
              </a:rPr>
              <a:t>Random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 Forest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：马晨烨、阮扬程、吴菲涵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 err="1">
                <a:latin typeface="Calibri" panose="020F0502020204030204"/>
                <a:ea typeface="宋体" panose="02010600030101010101" pitchFamily="2" charset="-122"/>
              </a:rPr>
              <a:t>AdaBoost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：吴菲涵、杨潇林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Calibri" panose="020F0502020204030204"/>
              </a:rPr>
              <a:t>P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CA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：秦睿思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591300" y="2774315"/>
            <a:ext cx="5080000" cy="20612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solidFill>
                  <a:srgbClr val="002060"/>
                </a:solidFill>
                <a:latin typeface="Calibri" panose="020F0502020204030204"/>
                <a:ea typeface="宋体" panose="02010600030101010101" pitchFamily="2" charset="-122"/>
              </a:rPr>
              <a:t>Zombie Enterprise：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1600" dirty="0">
                <a:latin typeface="Calibri" panose="020F0502020204030204"/>
                <a:ea typeface="Calibri" panose="020F0502020204030204"/>
              </a:rPr>
              <a:t>ata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 cleaning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：杨潇林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 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Exploratory data analysis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：马晨烨、杨潇林、秦睿思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LDA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：吴菲涵、马晨烨、杨潇林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Logistic regression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：马晨烨、阮扬程、秦睿思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KNN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：马晨烨、秦睿思、杨潇林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Cross validation and elbow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：阮扬程</a:t>
            </a:r>
          </a:p>
          <a:p>
            <a:pPr marL="0" indent="0" algn="just" defTabSz="266700">
              <a:spcAft>
                <a:spcPct val="0"/>
              </a:spcAft>
            </a:pPr>
            <a:r>
              <a:rPr lang="en-US" altLang="zh-CN" sz="1600" dirty="0" err="1">
                <a:latin typeface="Calibri" panose="020F0502020204030204"/>
                <a:ea typeface="宋体" panose="02010600030101010101" pitchFamily="2" charset="-122"/>
              </a:rPr>
              <a:t>AdaBoost</a:t>
            </a:r>
            <a:r>
              <a:rPr lang="en-US" altLang="zh-CN" sz="1600" dirty="0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：吴菲涵、杨潇林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96531" y="2408719"/>
            <a:ext cx="10512009" cy="1296003"/>
          </a:xfrm>
        </p:spPr>
        <p:txBody>
          <a:bodyPr/>
          <a:lstStyle/>
          <a:p>
            <a:r>
              <a:rPr lang="en-US" altLang="zh-CN" dirty="0"/>
              <a:t>Thanks for listening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CONTENT PAGE</a:t>
            </a:r>
            <a:endParaRPr lang="zh-CN" altLang="en-US" dirty="0"/>
          </a:p>
        </p:txBody>
      </p:sp>
      <p:sp>
        <p:nvSpPr>
          <p:cNvPr id="7" name="副标题 2"/>
          <p:cNvSpPr txBox="1"/>
          <p:nvPr/>
        </p:nvSpPr>
        <p:spPr>
          <a:xfrm>
            <a:off x="2460989" y="6143589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艰苦创业  开拓创新  争创一流  </a:t>
            </a: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-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350" y="22592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99456" y="148063"/>
            <a:ext cx="3082895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Importing packages</a:t>
            </a:r>
            <a:endParaRPr lang="zh-CN" altLang="en-US" sz="2400" b="1" spc="50" dirty="0">
              <a:ln w="11430"/>
              <a:solidFill>
                <a:srgbClr val="0162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96809" y="3942848"/>
            <a:ext cx="4030841" cy="1249591"/>
          </a:xfrm>
          <a:prstGeom prst="rect">
            <a:avLst/>
          </a:prstGeom>
          <a:solidFill>
            <a:schemeClr val="bg1"/>
          </a:solidFill>
          <a:ln w="38100">
            <a:solidFill>
              <a:srgbClr val="092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/>
          </a:p>
        </p:txBody>
      </p:sp>
      <p:sp>
        <p:nvSpPr>
          <p:cNvPr id="11" name="文本框 10"/>
          <p:cNvSpPr txBox="1"/>
          <p:nvPr/>
        </p:nvSpPr>
        <p:spPr>
          <a:xfrm>
            <a:off x="1280668" y="4081820"/>
            <a:ext cx="394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info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#Show the statistics of each column</a:t>
            </a:r>
            <a:endParaRPr lang="zh-CN" altLang="en-US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754" y="1033145"/>
            <a:ext cx="4954980" cy="49720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72820" y="2336165"/>
            <a:ext cx="556260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altLang="zh-CN" sz="2000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read_excel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'BikeBuyers2.xlsx'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sz="2000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altLang="zh-CN" sz="2000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917930" y="2919853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Load Packages and Data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2917930" y="354631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Data Cleansing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17825" y="417385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Exploratory Data Analysis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7825" y="4886960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Feature Selection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7825" y="560006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Machine Learning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09" y="195945"/>
            <a:ext cx="728532" cy="7285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3092" y="260648"/>
            <a:ext cx="6194425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spc="50" dirty="0">
                <a:ln w="11430"/>
                <a:solidFill>
                  <a:srgbClr val="0162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Data Cleansing      BirthdDate——Age</a:t>
            </a:r>
          </a:p>
        </p:txBody>
      </p:sp>
      <p:sp>
        <p:nvSpPr>
          <p:cNvPr id="4" name="矩形 3"/>
          <p:cNvSpPr/>
          <p:nvPr/>
        </p:nvSpPr>
        <p:spPr>
          <a:xfrm>
            <a:off x="1199456" y="692150"/>
            <a:ext cx="2160240" cy="8396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/>
          <a:stretch>
            <a:fillRect/>
          </a:stretch>
        </p:blipFill>
        <p:spPr>
          <a:xfrm>
            <a:off x="9347200" y="98608"/>
            <a:ext cx="2513192" cy="81622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4300" y="-762000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0" y="5819152"/>
            <a:ext cx="12192000" cy="1038847"/>
            <a:chOff x="-11336" y="3068960"/>
            <a:chExt cx="12248288" cy="1492236"/>
          </a:xfrm>
        </p:grpSpPr>
        <p:sp>
          <p:nvSpPr>
            <p:cNvPr id="22" name="任意多边形: 形状 21"/>
            <p:cNvSpPr/>
            <p:nvPr/>
          </p:nvSpPr>
          <p:spPr>
            <a:xfrm>
              <a:off x="-11336" y="3068960"/>
              <a:ext cx="12248288" cy="868404"/>
            </a:xfrm>
            <a:custGeom>
              <a:avLst/>
              <a:gdLst>
                <a:gd name="connsiteX0" fmla="*/ 12192000 w 12192000"/>
                <a:gd name="connsiteY0" fmla="*/ 0 h 834158"/>
                <a:gd name="connsiteX1" fmla="*/ 12192000 w 12192000"/>
                <a:gd name="connsiteY1" fmla="*/ 834158 h 834158"/>
                <a:gd name="connsiteX2" fmla="*/ 0 w 12192000"/>
                <a:gd name="connsiteY2" fmla="*/ 834158 h 834158"/>
                <a:gd name="connsiteX3" fmla="*/ 0 w 12192000"/>
                <a:gd name="connsiteY3" fmla="*/ 421770 h 834158"/>
                <a:gd name="connsiteX4" fmla="*/ 703930 w 12192000"/>
                <a:gd name="connsiteY4" fmla="*/ 493800 h 834158"/>
                <a:gd name="connsiteX5" fmla="*/ 4867275 w 12192000"/>
                <a:gd name="connsiteY5" fmla="*/ 671363 h 834158"/>
                <a:gd name="connsiteX6" fmla="*/ 12109997 w 12192000"/>
                <a:gd name="connsiteY6" fmla="*/ 22736 h 83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834158">
                  <a:moveTo>
                    <a:pt x="12192000" y="0"/>
                  </a:moveTo>
                  <a:lnTo>
                    <a:pt x="12192000" y="834158"/>
                  </a:lnTo>
                  <a:lnTo>
                    <a:pt x="0" y="834158"/>
                  </a:lnTo>
                  <a:lnTo>
                    <a:pt x="0" y="421770"/>
                  </a:lnTo>
                  <a:lnTo>
                    <a:pt x="703930" y="493800"/>
                  </a:lnTo>
                  <a:cubicBezTo>
                    <a:pt x="1941539" y="607040"/>
                    <a:pt x="3359810" y="671363"/>
                    <a:pt x="4867275" y="671363"/>
                  </a:cubicBezTo>
                  <a:cubicBezTo>
                    <a:pt x="7882206" y="671363"/>
                    <a:pt x="10540358" y="414071"/>
                    <a:pt x="12109997" y="22736"/>
                  </a:cubicBezTo>
                  <a:close/>
                </a:path>
              </a:pathLst>
            </a:custGeom>
            <a:solidFill>
              <a:srgbClr val="0F6FC6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dot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336" y="3344656"/>
              <a:ext cx="12228016" cy="1216540"/>
              <a:chOff x="-11336" y="3344656"/>
              <a:chExt cx="12203336" cy="1216540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-11336" y="3344656"/>
                <a:ext cx="12203336" cy="627593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flipH="1" flipV="1">
                <a:off x="-8982" y="3933055"/>
                <a:ext cx="12200981" cy="628141"/>
              </a:xfrm>
              <a:custGeom>
                <a:avLst/>
                <a:gdLst>
                  <a:gd name="connsiteX0" fmla="*/ 12192000 w 12192000"/>
                  <a:gd name="connsiteY0" fmla="*/ 0 h 834158"/>
                  <a:gd name="connsiteX1" fmla="*/ 12192000 w 12192000"/>
                  <a:gd name="connsiteY1" fmla="*/ 834158 h 834158"/>
                  <a:gd name="connsiteX2" fmla="*/ 0 w 12192000"/>
                  <a:gd name="connsiteY2" fmla="*/ 834158 h 834158"/>
                  <a:gd name="connsiteX3" fmla="*/ 0 w 12192000"/>
                  <a:gd name="connsiteY3" fmla="*/ 421770 h 834158"/>
                  <a:gd name="connsiteX4" fmla="*/ 703930 w 12192000"/>
                  <a:gd name="connsiteY4" fmla="*/ 493800 h 834158"/>
                  <a:gd name="connsiteX5" fmla="*/ 4867275 w 12192000"/>
                  <a:gd name="connsiteY5" fmla="*/ 671363 h 834158"/>
                  <a:gd name="connsiteX6" fmla="*/ 12109997 w 12192000"/>
                  <a:gd name="connsiteY6" fmla="*/ 22736 h 834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834158">
                    <a:moveTo>
                      <a:pt x="12192000" y="0"/>
                    </a:moveTo>
                    <a:lnTo>
                      <a:pt x="12192000" y="834158"/>
                    </a:lnTo>
                    <a:lnTo>
                      <a:pt x="0" y="834158"/>
                    </a:lnTo>
                    <a:lnTo>
                      <a:pt x="0" y="421770"/>
                    </a:lnTo>
                    <a:lnTo>
                      <a:pt x="703930" y="493800"/>
                    </a:lnTo>
                    <a:cubicBezTo>
                      <a:pt x="1941539" y="607040"/>
                      <a:pt x="3359810" y="671363"/>
                      <a:pt x="4867275" y="671363"/>
                    </a:cubicBezTo>
                    <a:cubicBezTo>
                      <a:pt x="7882206" y="671363"/>
                      <a:pt x="10540358" y="414071"/>
                      <a:pt x="12109997" y="22736"/>
                    </a:cubicBezTo>
                    <a:close/>
                  </a:path>
                </a:pathLst>
              </a:custGeom>
              <a:solidFill>
                <a:srgbClr val="0F6FC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dot"/>
                  <a:cs typeface="+mn-cs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6FC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39" y="6453336"/>
            <a:ext cx="2941941" cy="4411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4221" y="5575300"/>
            <a:ext cx="11672095" cy="62593"/>
          </a:xfrm>
          <a:prstGeom prst="rect">
            <a:avLst/>
          </a:prstGeom>
          <a:solidFill>
            <a:srgbClr val="0162B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dot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37593" y="1189261"/>
            <a:ext cx="8409607" cy="424731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#Processing missing value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drop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'FirstName'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LastName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inplace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NumberChildrenAtHome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 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dropna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subset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YearlyIncome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TotalChildren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NumberCarsOwned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inplace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#Convert Time Format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BirthDate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BirthDate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YearlyIncome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YearlyIncome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astype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'Age'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'today'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to_datetime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BirthDate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year</a:t>
            </a:r>
            <a:endParaRPr lang="en-US" altLang="zh-CN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text_columns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select_dtypes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'object'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]).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columns</a:t>
            </a:r>
            <a:endParaRPr lang="en-US" altLang="zh-CN" b="1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text_columns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text_columns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altLang="zh-CN" b="1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apply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.str.lower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b="1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df</a:t>
            </a:r>
            <a:r>
              <a:rPr lang="en-US" altLang="zh-CN" b="1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zh-CN" b="1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670" y="1964807"/>
            <a:ext cx="746072" cy="25203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418" y="1964807"/>
            <a:ext cx="1411608" cy="2473137"/>
          </a:xfrm>
          <a:prstGeom prst="rect">
            <a:avLst/>
          </a:prstGeom>
        </p:spPr>
      </p:pic>
      <p:sp>
        <p:nvSpPr>
          <p:cNvPr id="15" name="箭头: 右 14"/>
          <p:cNvSpPr/>
          <p:nvPr/>
        </p:nvSpPr>
        <p:spPr>
          <a:xfrm>
            <a:off x="9948026" y="3025219"/>
            <a:ext cx="818568" cy="47266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2917930" y="2919853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Load Packages and Data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2"/>
            </p:custDataLst>
          </p:nvPr>
        </p:nvSpPr>
        <p:spPr>
          <a:xfrm>
            <a:off x="2917930" y="3546318"/>
            <a:ext cx="5446346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Data Cleansing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32"/>
            <a:ext cx="12192000" cy="23103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17825" y="417385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Exploratory Data Analysis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7825" y="4886960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Feature Selection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17825" y="5600065"/>
            <a:ext cx="6096000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+mj-ea"/>
                <a:ea typeface="微软简" pitchFamily="2" charset="-122"/>
                <a:sym typeface="+mn-ea"/>
              </a:rPr>
              <a:t>Machine Learning</a:t>
            </a:r>
            <a:endParaRPr lang="en-US" altLang="zh-CN" sz="2800" b="1" spc="300" dirty="0">
              <a:solidFill>
                <a:prstClr val="black"/>
              </a:solidFill>
              <a:latin typeface="+mj-ea"/>
              <a:ea typeface="微软简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FiNTZmMjViNDI4YjdjZjg5M2VmZmQwMmQ4MTNlY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DIAGRAM_VIRTUALLY_FRAME" val="{&quot;height&quot;:246.45543307086615,&quot;left&quot;:428.5929133858268,&quot;top&quot;:173.0232283464567,&quot;width&quot;:497.86755905511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1.78220472440944,&quot;left&quot;:409.75377952755906,&quot;top&quot;:256.3625196850394,&quot;width&quot;:495.3006299212597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1.13220472440943,&quot;left&quot;:57.10377952755907,&quot;top&quot;:247.0125196850394,&quot;width&quot;:847.950629921259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rgbClr val="005AAA"/>
      </a:dk1>
      <a:lt1>
        <a:srgbClr val="FFFFFF"/>
      </a:lt1>
      <a:dk2>
        <a:srgbClr val="768395"/>
      </a:dk2>
      <a:lt2>
        <a:srgbClr val="F0F0F0"/>
      </a:lt2>
      <a:accent1>
        <a:srgbClr val="005AAA"/>
      </a:accent1>
      <a:accent2>
        <a:srgbClr val="005AAA"/>
      </a:accent2>
      <a:accent3>
        <a:srgbClr val="005AAA"/>
      </a:accent3>
      <a:accent4>
        <a:srgbClr val="005AAA"/>
      </a:accent4>
      <a:accent5>
        <a:srgbClr val="005AAA"/>
      </a:accent5>
      <a:accent6>
        <a:srgbClr val="005AAA"/>
      </a:accent6>
      <a:hlink>
        <a:srgbClr val="005AAA"/>
      </a:hlink>
      <a:folHlink>
        <a:srgbClr val="005AAA"/>
      </a:folHlink>
    </a:clrScheme>
    <a:fontScheme name="自定义 3">
      <a:majorFont>
        <a:latin typeface="Arial Black"/>
        <a:ea typeface="启功字体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20000"/>
          </a:lnSpc>
          <a:defRPr sz="2800" spc="300" dirty="0">
            <a:solidFill>
              <a:schemeClr val="accent1"/>
            </a:solidFill>
            <a:latin typeface="启功字体简体" panose="03000509000000000000" pitchFamily="65" charset="-122"/>
            <a:ea typeface="启功字体简体" panose="03000509000000000000" pitchFamily="65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​​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  <a:fontScheme name="自定义 6">
    <a:majorFont>
      <a:latin typeface="Didot"/>
      <a:ea typeface="微软简"/>
      <a:cs typeface=""/>
    </a:majorFont>
    <a:minorFont>
      <a:latin typeface="Didot"/>
      <a:ea typeface="微软雅黑Light"/>
      <a:cs typeface="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4582</Words>
  <Application>Microsoft Office PowerPoint</Application>
  <PresentationFormat>宽屏</PresentationFormat>
  <Paragraphs>546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Didot</vt:lpstr>
      <vt:lpstr>等线</vt:lpstr>
      <vt:lpstr>等线 Light</vt:lpstr>
      <vt:lpstr>方正小标宋简体</vt:lpstr>
      <vt:lpstr>启功字体简体</vt:lpstr>
      <vt:lpstr>宋体</vt:lpstr>
      <vt:lpstr>微软简</vt:lpstr>
      <vt:lpstr>微软雅黑</vt:lpstr>
      <vt:lpstr>微软雅黑Light</vt:lpstr>
      <vt:lpstr>Arial</vt:lpstr>
      <vt:lpstr>Arial Black</vt:lpstr>
      <vt:lpstr>Calibri</vt:lpstr>
      <vt:lpstr>Consolas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PowerPoint 演示文稿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苗苗</dc:creator>
  <cp:lastModifiedBy>北 海</cp:lastModifiedBy>
  <cp:revision>52</cp:revision>
  <dcterms:created xsi:type="dcterms:W3CDTF">2022-10-07T03:19:00Z</dcterms:created>
  <dcterms:modified xsi:type="dcterms:W3CDTF">2024-07-28T05:15:17Z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DCAA82B84ADC4EE5A51FCD270E0D7659_13</vt:lpwstr>
  </property>
  <property fmtid="{D5CDD505-2E9C-101B-9397-08002B2CF9AE}" pid="3" name="KSOProductBuildVer">
    <vt:lpwstr>2052-12.1.0.17147</vt:lpwstr>
  </property>
</Properties>
</file>